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6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Lst>
  <p:sldSz cx="9144000" cy="6858000" type="screen4x3"/>
  <p:notesSz cx="6858000" cy="9144000"/>
  <p:embeddedFontLst>
    <p:embeddedFont>
      <p:font typeface="Arimo" panose="020B0604020202020204"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Georgia" panose="02040502050405020303" pitchFamily="18" charset="0"/>
      <p:regular r:id="rId70"/>
      <p:bold r:id="rId71"/>
      <p:italic r:id="rId72"/>
      <p:boldItalic r:id="rId73"/>
    </p:embeddedFont>
    <p:embeddedFont>
      <p:font typeface="Tahoma" panose="020B0604030504040204" pitchFamily="34" charset="0"/>
      <p:regular r:id="rId74"/>
      <p:bold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itZGWpky+VRFr0n2UbLXOMMImj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33A68-4A41-4408-8B3E-348C721870E6}">
  <a:tblStyle styleId="{90633A68-4A41-4408-8B3E-348C721870E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1234"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font" Target="fonts/font7.fntdata"/><Relationship Id="rId76" Type="http://customschemas.google.com/relationships/presentationmetadata" Target="metadata"/><Relationship Id="rId7" Type="http://schemas.openxmlformats.org/officeDocument/2006/relationships/slide" Target="slides/slide5.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1.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10</a:t>
            </a:fld>
            <a:endParaRPr sz="1200">
              <a:solidFill>
                <a:schemeClr val="dk1"/>
              </a:solidFill>
              <a:latin typeface="Times New Roman"/>
              <a:ea typeface="Times New Roman"/>
              <a:cs typeface="Times New Roman"/>
              <a:sym typeface="Times New Roman"/>
            </a:endParaRPr>
          </a:p>
        </p:txBody>
      </p:sp>
      <p:sp>
        <p:nvSpPr>
          <p:cNvPr id="255" name="Google Shape;25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11</a:t>
            </a:fld>
            <a:endParaRPr sz="1200">
              <a:solidFill>
                <a:schemeClr val="dk1"/>
              </a:solidFill>
              <a:latin typeface="Times New Roman"/>
              <a:ea typeface="Times New Roman"/>
              <a:cs typeface="Times New Roman"/>
              <a:sym typeface="Times New Roman"/>
            </a:endParaRPr>
          </a:p>
        </p:txBody>
      </p:sp>
      <p:sp>
        <p:nvSpPr>
          <p:cNvPr id="265" name="Google Shape;26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Before we get into the discussion of weather, let's talk about the Earth and Martian atmospheres.</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Q: Does anyone know what our atmosphere is made of?</a:t>
            </a:r>
            <a:endParaRPr/>
          </a:p>
          <a:p>
            <a:pPr marL="0" lvl="0" indent="0" algn="l" rtl="0">
              <a:spcBef>
                <a:spcPts val="0"/>
              </a:spcBef>
              <a:spcAft>
                <a:spcPts val="0"/>
              </a:spcAft>
              <a:buNone/>
            </a:pPr>
            <a:r>
              <a:rPr lang="en-US">
                <a:latin typeface="Times New Roman"/>
                <a:ea typeface="Times New Roman"/>
                <a:cs typeface="Times New Roman"/>
                <a:sym typeface="Times New Roman"/>
              </a:rPr>
              <a:t>A: On Earth, when we breathe, we take in air which is composed of molecules of Nitrogen (N2), Oxygen (O2), Carbon Dioxide (CO2) and Water (H2O).</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So sending someone to Mars would require sending air since the Martian atmosphere is composed of 95% carbon dioxide (CO2) + ~5% dust + trace gases</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Recall: Density (kg/m</a:t>
            </a:r>
            <a:r>
              <a:rPr lang="en-US" baseline="30000">
                <a:latin typeface="Times New Roman"/>
                <a:ea typeface="Times New Roman"/>
                <a:cs typeface="Times New Roman"/>
                <a:sym typeface="Times New Roman"/>
              </a:rPr>
              <a:t>3</a:t>
            </a:r>
            <a:r>
              <a:rPr lang="en-US">
                <a:latin typeface="Times New Roman"/>
                <a:ea typeface="Times New Roman"/>
                <a:cs typeface="Times New Roman"/>
                <a:sym typeface="Times New Roman"/>
              </a:rPr>
              <a:t>) = Mass (kg) / Volume (m</a:t>
            </a:r>
            <a:r>
              <a:rPr lang="en-US" baseline="30000">
                <a:latin typeface="Times New Roman"/>
                <a:ea typeface="Times New Roman"/>
                <a:cs typeface="Times New Roman"/>
                <a:sym typeface="Times New Roman"/>
              </a:rPr>
              <a:t>3</a:t>
            </a:r>
            <a:r>
              <a:rPr lang="en-US">
                <a:latin typeface="Times New Roman"/>
                <a:ea typeface="Times New Roman"/>
                <a:cs typeface="Times New Roman"/>
                <a:sym typeface="Times New Roman"/>
              </a:rPr>
              <a:t>) =&gt; </a:t>
            </a:r>
            <a:r>
              <a:rPr lang="en-US">
                <a:latin typeface="Noto Sans Symbols"/>
                <a:ea typeface="Noto Sans Symbols"/>
                <a:cs typeface="Noto Sans Symbols"/>
                <a:sym typeface="Noto Sans Symbols"/>
              </a:rPr>
              <a:t>ρ</a:t>
            </a:r>
            <a:r>
              <a:rPr lang="en-US">
                <a:latin typeface="Times New Roman"/>
                <a:ea typeface="Times New Roman"/>
                <a:cs typeface="Times New Roman"/>
                <a:sym typeface="Times New Roman"/>
              </a:rPr>
              <a:t> = M / V</a:t>
            </a:r>
            <a:endParaRPr/>
          </a:p>
          <a:p>
            <a:pPr marL="0" lvl="0" indent="0" algn="l" rtl="0">
              <a:spcBef>
                <a:spcPts val="0"/>
              </a:spcBef>
              <a:spcAft>
                <a:spcPts val="0"/>
              </a:spcAft>
              <a:buNone/>
            </a:pPr>
            <a:r>
              <a:rPr lang="en-US">
                <a:latin typeface="Times New Roman"/>
                <a:ea typeface="Times New Roman"/>
                <a:cs typeface="Times New Roman"/>
                <a:sym typeface="Times New Roman"/>
              </a:rPr>
              <a:t>  </a:t>
            </a:r>
            <a:endParaRPr/>
          </a:p>
          <a:p>
            <a:pPr marL="0" lvl="0" indent="0" algn="l" rtl="0">
              <a:spcBef>
                <a:spcPts val="0"/>
              </a:spcBef>
              <a:spcAft>
                <a:spcPts val="0"/>
              </a:spcAft>
              <a:buNone/>
            </a:pPr>
            <a:r>
              <a:rPr lang="en-US">
                <a:latin typeface="Times New Roman"/>
                <a:ea typeface="Times New Roman"/>
                <a:cs typeface="Times New Roman"/>
                <a:sym typeface="Times New Roman"/>
              </a:rPr>
              <a:t>If I take a unit volume of steel, you can imagine that it is more dense than the same volume of wood because it is more massive.  Similarly, wood is more dense than air.  If we compare a unit volume of Earth's atmosphere with the same unit volume of Martian atmosphere, you would find that the density of the Martian atmosphere is 1% or air (or 60x less dense).</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IMPORTANT:  Air is the name given to the mixture of gas that composed the Earth's atmosphere.  This name cannot be used to describe the Martian atmosphere, since it is composed of different gases in different distribution. </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a:t>
            </a:r>
            <a:endParaRPr/>
          </a:p>
          <a:p>
            <a:pPr marL="0" lvl="0" indent="0" algn="l" rtl="0">
              <a:spcBef>
                <a:spcPts val="0"/>
              </a:spcBef>
              <a:spcAft>
                <a:spcPts val="0"/>
              </a:spcAft>
              <a:buNone/>
            </a:pPr>
            <a:r>
              <a:rPr lang="en-US" b="1" u="sng">
                <a:latin typeface="Arial"/>
                <a:ea typeface="Arial"/>
                <a:cs typeface="Arial"/>
                <a:sym typeface="Arial"/>
              </a:rPr>
              <a:t>The Voyager and Mariner missions confirmed the martian atmosphere consists of 95.3% CO</a:t>
            </a:r>
            <a:r>
              <a:rPr lang="en-US" b="1" u="sng" baseline="-25000">
                <a:latin typeface="Arial"/>
                <a:ea typeface="Arial"/>
                <a:cs typeface="Arial"/>
                <a:sym typeface="Arial"/>
              </a:rPr>
              <a:t>2</a:t>
            </a:r>
            <a:r>
              <a:rPr lang="en-US" b="1" u="sng">
                <a:latin typeface="Arial"/>
                <a:ea typeface="Arial"/>
                <a:cs typeface="Arial"/>
                <a:sym typeface="Arial"/>
              </a:rPr>
              <a:t>, with the remainder being mostly N</a:t>
            </a:r>
            <a:r>
              <a:rPr lang="en-US" b="1" u="sng" baseline="-25000">
                <a:latin typeface="Arial"/>
                <a:ea typeface="Arial"/>
                <a:cs typeface="Arial"/>
                <a:sym typeface="Arial"/>
              </a:rPr>
              <a:t>2</a:t>
            </a:r>
            <a:r>
              <a:rPr lang="en-US" b="1" u="sng">
                <a:latin typeface="Arial"/>
                <a:ea typeface="Arial"/>
                <a:cs typeface="Arial"/>
                <a:sym typeface="Arial"/>
              </a:rPr>
              <a:t> (2.7%), argon (1.6%) and minor O</a:t>
            </a:r>
            <a:r>
              <a:rPr lang="en-US" b="1" u="sng" baseline="-25000">
                <a:latin typeface="Arial"/>
                <a:ea typeface="Arial"/>
                <a:cs typeface="Arial"/>
                <a:sym typeface="Arial"/>
              </a:rPr>
              <a:t>2</a:t>
            </a:r>
            <a:r>
              <a:rPr lang="en-US" b="1" u="sng">
                <a:latin typeface="Arial"/>
                <a:ea typeface="Arial"/>
                <a:cs typeface="Arial"/>
                <a:sym typeface="Arial"/>
              </a:rPr>
              <a:t>, CO, and enough water, if condensed, to fill an average swimming pool. Atmospheric pressure averages 7 millibars or about 0.7% of Earth’s, but windstorms within this thin envelope can reach speeds greater than 200 km/hr (124 mph). Clouds of water-ice are fairly common in season, especially near the poles.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12</a:t>
            </a:fld>
            <a:endParaRPr sz="1200">
              <a:solidFill>
                <a:schemeClr val="dk1"/>
              </a:solidFill>
              <a:latin typeface="Times New Roman"/>
              <a:ea typeface="Times New Roman"/>
              <a:cs typeface="Times New Roman"/>
              <a:sym typeface="Times New Roman"/>
            </a:endParaRPr>
          </a:p>
        </p:txBody>
      </p:sp>
      <p:sp>
        <p:nvSpPr>
          <p:cNvPr id="275" name="Google Shape;27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Dust storms are made up of a variable distribution and size of various molecules (even potentially gas) that are not components of the standard atmosphere.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It is not known the distribution or the composition of the dust storm – this is a major issue for the understanding and characterization of the atmosphere.</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Equivalent to sand storms here on earth, but Mars does not necessarily contain sand particles.  Mars "dust" is composed of aerosols, i.e. microscopic soil particles, e.g. iron oxide, magnetite, silicate, etc. mixed to gases in variable amount, e.g. nitrogen, argon, etc.</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b="1">
                <a:latin typeface="Arial"/>
                <a:ea typeface="Arial"/>
                <a:cs typeface="Arial"/>
                <a:sym typeface="Arial"/>
              </a:rPr>
              <a:t>Dust storms can be seen by some Mars satellite, orbiters, and even rovers (depending on their retrieval technique).   Viking 2 was in 2 dust storm events.  They noticed a difference in temperature and water vapor.</a:t>
            </a:r>
            <a:endParaRPr b="1">
              <a:latin typeface="Arial"/>
              <a:ea typeface="Arial"/>
              <a:cs typeface="Arial"/>
              <a:sym typeface="Arial"/>
            </a:endParaRPr>
          </a:p>
          <a:p>
            <a:pPr marL="0" lvl="0" indent="0" algn="l" rtl="0">
              <a:spcBef>
                <a:spcPts val="0"/>
              </a:spcBef>
              <a:spcAft>
                <a:spcPts val="0"/>
              </a:spcAft>
              <a:buNone/>
            </a:pPr>
            <a:r>
              <a:rPr lang="en-US" b="1">
                <a:latin typeface="Arial"/>
                <a:ea typeface="Arial"/>
                <a:cs typeface="Arial"/>
                <a:sym typeface="Arial"/>
              </a:rPr>
              <a:t> </a:t>
            </a:r>
            <a:endParaRPr b="1">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This would be a consideration for humans visiting Mars in terms of shelter, clothing, cleaning (off of solar panels), performance of equipment, etc</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Are there areas more prone to dust storms?  </a:t>
            </a:r>
            <a:r>
              <a:rPr lang="en-US" b="1">
                <a:latin typeface="Arial"/>
                <a:ea typeface="Arial"/>
                <a:cs typeface="Arial"/>
                <a:sym typeface="Arial"/>
              </a:rPr>
              <a:t>Actually, with the current simulations, dust storms are not predictable and vary from year to year.  However, they generally occur during the same season if they do occur (during the northern fall season).</a:t>
            </a:r>
            <a:endParaRPr b="1">
              <a:latin typeface="Arial"/>
              <a:ea typeface="Arial"/>
              <a:cs typeface="Arial"/>
              <a:sym typeface="Arial"/>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Global dust storm… lasts for days and covers the whole planet unlike earth (its regional)!</a:t>
            </a:r>
            <a:endParaRPr/>
          </a:p>
        </p:txBody>
      </p:sp>
      <p:sp>
        <p:nvSpPr>
          <p:cNvPr id="283" name="Google Shape;28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14</a:t>
            </a:fld>
            <a:endParaRPr sz="1200">
              <a:solidFill>
                <a:schemeClr val="dk1"/>
              </a:solidFill>
              <a:latin typeface="Times New Roman"/>
              <a:ea typeface="Times New Roman"/>
              <a:cs typeface="Times New Roman"/>
              <a:sym typeface="Times New Roman"/>
            </a:endParaRPr>
          </a:p>
        </p:txBody>
      </p:sp>
      <p:sp>
        <p:nvSpPr>
          <p:cNvPr id="289" name="Google Shape;28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Mars is farther from the Sun than Earth.  So,  less of the sun's energy reaches it and the planet is not heated as much as Earth.  Also, the thinner atmosphere does not prevent the heat from escaping as much as Earth's atmosphere does.  </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It then results in </a:t>
            </a:r>
            <a:r>
              <a:rPr lang="en-US" b="1">
                <a:latin typeface="Arial"/>
                <a:ea typeface="Arial"/>
                <a:cs typeface="Arial"/>
                <a:sym typeface="Arial"/>
              </a:rPr>
              <a:t>cooler temperature</a:t>
            </a:r>
            <a:r>
              <a:rPr lang="en-US">
                <a:latin typeface="Arial"/>
                <a:ea typeface="Arial"/>
                <a:cs typeface="Arial"/>
                <a:sym typeface="Arial"/>
              </a:rPr>
              <a:t> and larger temperature variations between </a:t>
            </a:r>
            <a:r>
              <a:rPr lang="en-US" b="1">
                <a:latin typeface="Arial"/>
                <a:ea typeface="Arial"/>
                <a:cs typeface="Arial"/>
                <a:sym typeface="Arial"/>
              </a:rPr>
              <a:t>days/nights</a:t>
            </a:r>
            <a:r>
              <a:rPr lang="en-US">
                <a:latin typeface="Arial"/>
                <a:ea typeface="Arial"/>
                <a:cs typeface="Arial"/>
                <a:sym typeface="Arial"/>
              </a:rPr>
              <a:t>.</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The coldest temperature on Mars is at its </a:t>
            </a:r>
            <a:r>
              <a:rPr lang="en-US" b="1">
                <a:latin typeface="Arial"/>
                <a:ea typeface="Arial"/>
                <a:cs typeface="Arial"/>
                <a:sym typeface="Arial"/>
              </a:rPr>
              <a:t>poles</a:t>
            </a:r>
            <a:r>
              <a:rPr lang="en-US">
                <a:latin typeface="Arial"/>
                <a:ea typeface="Arial"/>
                <a:cs typeface="Arial"/>
                <a:sym typeface="Arial"/>
              </a:rPr>
              <a:t>, just as on Earth.</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15</a:t>
            </a:fld>
            <a:endParaRPr sz="1200">
              <a:solidFill>
                <a:schemeClr val="dk1"/>
              </a:solidFill>
              <a:latin typeface="Times New Roman"/>
              <a:ea typeface="Times New Roman"/>
              <a:cs typeface="Times New Roman"/>
              <a:sym typeface="Times New Roman"/>
            </a:endParaRPr>
          </a:p>
        </p:txBody>
      </p:sp>
      <p:sp>
        <p:nvSpPr>
          <p:cNvPr id="297" name="Google Shape;29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8" name="Google Shape;2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Weather varies per season.  Just as we have seasons here on earth, so does Mars.  What causes seasons?</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The Earth is on a tilt relative to its orbit around the sun.  And if we take Canada, for example, we can see that in our summer season, Canada is leaning closer to the sun than in our winter season when it is tilting away from the sun. </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Mars has the same tilt as the earth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16</a:t>
            </a:fld>
            <a:endParaRPr sz="1200">
              <a:solidFill>
                <a:schemeClr val="dk1"/>
              </a:solidFill>
              <a:latin typeface="Times New Roman"/>
              <a:ea typeface="Times New Roman"/>
              <a:cs typeface="Times New Roman"/>
              <a:sym typeface="Times New Roman"/>
            </a:endParaRPr>
          </a:p>
        </p:txBody>
      </p:sp>
      <p:sp>
        <p:nvSpPr>
          <p:cNvPr id="315" name="Google Shape;31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CC66"/>
                </a:solidFill>
                <a:latin typeface="Arial"/>
                <a:ea typeface="Arial"/>
                <a:cs typeface="Arial"/>
                <a:sym typeface="Arial"/>
              </a:rPr>
              <a:t>This drawing illustrates the large differences in distance from the sun possible for Mars. (The drawing exaggerates the size scales a little). </a:t>
            </a:r>
            <a:endParaRPr/>
          </a:p>
          <a:p>
            <a:pPr marL="0" lvl="0" indent="0" algn="l" rtl="0">
              <a:spcBef>
                <a:spcPts val="0"/>
              </a:spcBef>
              <a:spcAft>
                <a:spcPts val="0"/>
              </a:spcAft>
              <a:buNone/>
            </a:pPr>
            <a:r>
              <a:rPr lang="en-US">
                <a:solidFill>
                  <a:srgbClr val="FFCC66"/>
                </a:solidFill>
                <a:latin typeface="Arial"/>
                <a:ea typeface="Arial"/>
                <a:cs typeface="Arial"/>
                <a:sym typeface="Arial"/>
              </a:rPr>
              <a:t>If conditions are just right, there are times when Mars can experience a great deal more warming by the sun than normal. </a:t>
            </a:r>
            <a:endParaRPr/>
          </a:p>
          <a:p>
            <a:pPr marL="0" lvl="0" indent="0" algn="l" rtl="0">
              <a:spcBef>
                <a:spcPts val="0"/>
              </a:spcBef>
              <a:spcAft>
                <a:spcPts val="0"/>
              </a:spcAft>
              <a:buNone/>
            </a:pPr>
            <a:r>
              <a:rPr lang="en-US">
                <a:solidFill>
                  <a:srgbClr val="FFCC66"/>
                </a:solidFill>
                <a:latin typeface="Arial"/>
                <a:ea typeface="Arial"/>
                <a:cs typeface="Arial"/>
                <a:sym typeface="Arial"/>
              </a:rPr>
              <a:t>Earth does not have the potential for the kind of climate extremes that Mars does. </a:t>
            </a:r>
            <a:br>
              <a:rPr lang="en-US">
                <a:solidFill>
                  <a:srgbClr val="FFCC66"/>
                </a:solidFill>
                <a:latin typeface="Arial"/>
                <a:ea typeface="Arial"/>
                <a:cs typeface="Arial"/>
                <a:sym typeface="Arial"/>
              </a:rPr>
            </a:br>
            <a:endParaRPr>
              <a:solidFill>
                <a:srgbClr val="FFCC66"/>
              </a:solidFill>
              <a:latin typeface="Arial"/>
              <a:ea typeface="Arial"/>
              <a:cs typeface="Arial"/>
              <a:sym typeface="Arial"/>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17</a:t>
            </a:fld>
            <a:endParaRPr sz="1200">
              <a:solidFill>
                <a:schemeClr val="dk1"/>
              </a:solidFill>
              <a:latin typeface="Times New Roman"/>
              <a:ea typeface="Times New Roman"/>
              <a:cs typeface="Times New Roman"/>
              <a:sym typeface="Times New Roman"/>
            </a:endParaRPr>
          </a:p>
        </p:txBody>
      </p:sp>
      <p:sp>
        <p:nvSpPr>
          <p:cNvPr id="322" name="Google Shape;32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3" name="Google Shape;32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Blue crater at bottom: Hellas Planitia, large impact basin, formed during asteroid impact</a:t>
            </a:r>
            <a:endParaRPr/>
          </a:p>
          <a:p>
            <a:pPr marL="0" lvl="0" indent="0" algn="l" rtl="0">
              <a:spcBef>
                <a:spcPts val="0"/>
              </a:spcBef>
              <a:spcAft>
                <a:spcPts val="0"/>
              </a:spcAft>
              <a:buNone/>
            </a:pPr>
            <a:endParaRPr/>
          </a:p>
          <a:p>
            <a:pPr marL="0" lvl="0" indent="0" algn="l" rtl="0">
              <a:spcBef>
                <a:spcPts val="0"/>
              </a:spcBef>
              <a:spcAft>
                <a:spcPts val="0"/>
              </a:spcAft>
              <a:buNone/>
            </a:pPr>
            <a:r>
              <a:rPr lang="en-US"/>
              <a:t>Red area: Tharsis region, 3 large shield volcanoes, Olympus Mons is just off the region</a:t>
            </a:r>
            <a:endParaRPr/>
          </a:p>
          <a:p>
            <a:pPr marL="0" lvl="0" indent="0" algn="l" rtl="0">
              <a:spcBef>
                <a:spcPts val="0"/>
              </a:spcBef>
              <a:spcAft>
                <a:spcPts val="0"/>
              </a:spcAft>
              <a:buNone/>
            </a:pPr>
            <a:endParaRPr/>
          </a:p>
          <a:p>
            <a:pPr marL="0" lvl="0" indent="0" algn="l" rtl="0">
              <a:spcBef>
                <a:spcPts val="0"/>
              </a:spcBef>
              <a:spcAft>
                <a:spcPts val="0"/>
              </a:spcAft>
              <a:buNone/>
            </a:pPr>
            <a:r>
              <a:rPr lang="en-US"/>
              <a:t>haven’t seen any evidence of current volcanism, but some scientists still believe</a:t>
            </a:r>
            <a:endParaRPr/>
          </a:p>
          <a:p>
            <a:pPr marL="0" lvl="0" indent="0" algn="l" rtl="0">
              <a:spcBef>
                <a:spcPts val="0"/>
              </a:spcBef>
              <a:spcAft>
                <a:spcPts val="0"/>
              </a:spcAft>
              <a:buNone/>
            </a:pPr>
            <a:endParaRPr/>
          </a:p>
          <a:p>
            <a:pPr marL="0" lvl="0" indent="0" algn="l" rtl="0">
              <a:spcBef>
                <a:spcPts val="0"/>
              </a:spcBef>
              <a:spcAft>
                <a:spcPts val="0"/>
              </a:spcAft>
              <a:buNone/>
            </a:pPr>
            <a:r>
              <a:rPr lang="en-US"/>
              <a:t>southern highlands, heavily cratered</a:t>
            </a:r>
            <a:endParaRPr/>
          </a:p>
          <a:p>
            <a:pPr marL="0" lvl="0" indent="0" algn="l" rtl="0">
              <a:spcBef>
                <a:spcPts val="0"/>
              </a:spcBef>
              <a:spcAft>
                <a:spcPts val="0"/>
              </a:spcAft>
              <a:buNone/>
            </a:pPr>
            <a:r>
              <a:rPr lang="en-US"/>
              <a:t>northern lowlands, smooth, few craters, (evidence of ocean?)</a:t>
            </a:r>
            <a:endParaRPr/>
          </a:p>
        </p:txBody>
      </p:sp>
      <p:sp>
        <p:nvSpPr>
          <p:cNvPr id="334" name="Google Shape;33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currently volcanically active</a:t>
            </a:r>
            <a:endParaRPr/>
          </a:p>
          <a:p>
            <a:pPr marL="0" lvl="0" indent="0" algn="l" rtl="0">
              <a:spcBef>
                <a:spcPts val="0"/>
              </a:spcBef>
              <a:spcAft>
                <a:spcPts val="0"/>
              </a:spcAft>
              <a:buNone/>
            </a:pPr>
            <a:r>
              <a:rPr lang="en-US"/>
              <a:t>calderas form following a large eruption; can’t support overtop weight and collapse</a:t>
            </a:r>
            <a:endParaRPr/>
          </a:p>
          <a:p>
            <a:pPr marL="0" lvl="0" indent="0" algn="l" rtl="0">
              <a:spcBef>
                <a:spcPts val="0"/>
              </a:spcBef>
              <a:spcAft>
                <a:spcPts val="0"/>
              </a:spcAft>
              <a:buNone/>
            </a:pPr>
            <a:r>
              <a:rPr lang="en-US"/>
              <a:t>first high-res image of the complete caldera, image is 102km across</a:t>
            </a:r>
            <a:endParaRPr/>
          </a:p>
          <a:p>
            <a:pPr marL="0" lvl="0" indent="0" algn="l" rtl="0">
              <a:spcBef>
                <a:spcPts val="0"/>
              </a:spcBef>
              <a:spcAft>
                <a:spcPts val="0"/>
              </a:spcAft>
              <a:buNone/>
            </a:pPr>
            <a:endParaRPr/>
          </a:p>
          <a:p>
            <a:pPr marL="0" lvl="0" indent="0" algn="l" rtl="0">
              <a:spcBef>
                <a:spcPts val="0"/>
              </a:spcBef>
              <a:spcAft>
                <a:spcPts val="0"/>
              </a:spcAft>
              <a:buNone/>
            </a:pPr>
            <a:r>
              <a:rPr lang="en-US"/>
              <a:t>approximately the size of Arizona</a:t>
            </a:r>
            <a:endParaRPr/>
          </a:p>
        </p:txBody>
      </p:sp>
      <p:sp>
        <p:nvSpPr>
          <p:cNvPr id="341" name="Google Shape;34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80" name="Google Shape;18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grand canyon is 800 km long and 1.6 km deep</a:t>
            </a:r>
            <a:endParaRPr/>
          </a:p>
          <a:p>
            <a:pPr marL="0" lvl="0" indent="0" algn="l" rtl="0">
              <a:spcBef>
                <a:spcPts val="0"/>
              </a:spcBef>
              <a:spcAft>
                <a:spcPts val="0"/>
              </a:spcAft>
              <a:buNone/>
            </a:pPr>
            <a:r>
              <a:rPr lang="en-US"/>
              <a:t>may have been formed by water or a rift fault; formed as the planet was cooling, but there are areas that show evidence of water formation</a:t>
            </a:r>
            <a:endParaRPr/>
          </a:p>
          <a:p>
            <a:pPr marL="0" lvl="0" indent="0" algn="l" rtl="0">
              <a:spcBef>
                <a:spcPts val="0"/>
              </a:spcBef>
              <a:spcAft>
                <a:spcPts val="0"/>
              </a:spcAft>
              <a:buNone/>
            </a:pPr>
            <a:endParaRPr/>
          </a:p>
          <a:p>
            <a:pPr marL="0" lvl="0" indent="0" algn="l" rtl="0">
              <a:spcBef>
                <a:spcPts val="0"/>
              </a:spcBef>
              <a:spcAft>
                <a:spcPts val="0"/>
              </a:spcAft>
              <a:buNone/>
            </a:pPr>
            <a:r>
              <a:rPr lang="en-US"/>
              <a:t>would stretch across the US</a:t>
            </a:r>
            <a:endParaRPr/>
          </a:p>
          <a:p>
            <a:pPr marL="0" lvl="0" indent="0" algn="l" rtl="0">
              <a:spcBef>
                <a:spcPts val="0"/>
              </a:spcBef>
              <a:spcAft>
                <a:spcPts val="0"/>
              </a:spcAft>
              <a:buNone/>
            </a:pPr>
            <a:endParaRPr/>
          </a:p>
        </p:txBody>
      </p:sp>
      <p:sp>
        <p:nvSpPr>
          <p:cNvPr id="353" name="Google Shape;35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polar caps winter: complete darkness, upto 30% of the CO2 in the atmosphere will be deposited as frozen CO2, up to a third will freeze</a:t>
            </a:r>
            <a:endParaRPr/>
          </a:p>
          <a:p>
            <a:pPr marL="0" lvl="0" indent="0" algn="l" rtl="0">
              <a:spcBef>
                <a:spcPts val="0"/>
              </a:spcBef>
              <a:spcAft>
                <a:spcPts val="0"/>
              </a:spcAft>
              <a:buNone/>
            </a:pPr>
            <a:r>
              <a:rPr lang="en-US"/>
              <a:t>polar caps summer: frozen CO2 sublimates, creating winds, moving dust and water vapour. northern pole is at a lower altitude, so all the frozen CO2 disappears completely each martian summer</a:t>
            </a:r>
            <a:endParaRPr/>
          </a:p>
          <a:p>
            <a:pPr marL="0" lvl="0" indent="0" algn="l" rtl="0">
              <a:spcBef>
                <a:spcPts val="0"/>
              </a:spcBef>
              <a:spcAft>
                <a:spcPts val="0"/>
              </a:spcAft>
              <a:buNone/>
            </a:pPr>
            <a:endParaRPr/>
          </a:p>
          <a:p>
            <a:pPr marL="0" lvl="0" indent="0" algn="l" rtl="0">
              <a:spcBef>
                <a:spcPts val="0"/>
              </a:spcBef>
              <a:spcAft>
                <a:spcPts val="0"/>
              </a:spcAft>
              <a:buNone/>
            </a:pPr>
            <a:r>
              <a:rPr lang="en-US"/>
              <a:t>northern cap: dark troughs</a:t>
            </a:r>
            <a:endParaRPr/>
          </a:p>
          <a:p>
            <a:pPr marL="0" lvl="0" indent="0" algn="l" rtl="0">
              <a:spcBef>
                <a:spcPts val="0"/>
              </a:spcBef>
              <a:spcAft>
                <a:spcPts val="0"/>
              </a:spcAft>
              <a:buNone/>
            </a:pPr>
            <a:r>
              <a:rPr lang="en-US"/>
              <a:t>mosaic of 57 images</a:t>
            </a:r>
            <a:endParaRPr/>
          </a:p>
          <a:p>
            <a:pPr marL="0" lvl="0" indent="0" algn="l" rtl="0">
              <a:spcBef>
                <a:spcPts val="0"/>
              </a:spcBef>
              <a:spcAft>
                <a:spcPts val="0"/>
              </a:spcAft>
              <a:buNone/>
            </a:pPr>
            <a:endParaRPr/>
          </a:p>
          <a:p>
            <a:pPr marL="0" lvl="0" indent="0" algn="l" rtl="0">
              <a:spcBef>
                <a:spcPts val="0"/>
              </a:spcBef>
              <a:spcAft>
                <a:spcPts val="0"/>
              </a:spcAft>
              <a:buNone/>
            </a:pPr>
            <a:r>
              <a:rPr lang="en-US"/>
              <a:t>swiss cheese features seen at the south pole; circular depressions that form as carbon dioxide and water ice sublimate. NP evaporates all of it’s CO2, SP doesn’t, so maybe that’s why they form (about 5km down)</a:t>
            </a:r>
            <a:endParaRPr/>
          </a:p>
          <a:p>
            <a:pPr marL="0" lvl="0" indent="0" algn="l" rtl="0">
              <a:spcBef>
                <a:spcPts val="0"/>
              </a:spcBef>
              <a:spcAft>
                <a:spcPts val="0"/>
              </a:spcAft>
              <a:buNone/>
            </a:pPr>
            <a:endParaRPr/>
          </a:p>
        </p:txBody>
      </p:sp>
      <p:sp>
        <p:nvSpPr>
          <p:cNvPr id="363" name="Google Shape;363;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 liquid water on the surface: pressure is too low and temperature is too low (would evaporate or freeze), existed in the past</a:t>
            </a:r>
            <a:endParaRPr/>
          </a:p>
          <a:p>
            <a:pPr marL="0" lvl="0" indent="0" algn="l" rtl="0">
              <a:spcBef>
                <a:spcPts val="0"/>
              </a:spcBef>
              <a:spcAft>
                <a:spcPts val="0"/>
              </a:spcAft>
              <a:buNone/>
            </a:pPr>
            <a:endParaRPr/>
          </a:p>
          <a:p>
            <a:pPr marL="0" lvl="0" indent="0" algn="l" rtl="0">
              <a:spcBef>
                <a:spcPts val="0"/>
              </a:spcBef>
              <a:spcAft>
                <a:spcPts val="0"/>
              </a:spcAft>
              <a:buNone/>
            </a:pPr>
            <a:r>
              <a:rPr lang="en-US"/>
              <a:t>in the past: denser atmosphere, warmer temperatures</a:t>
            </a:r>
            <a:endParaRPr/>
          </a:p>
          <a:p>
            <a:pPr marL="0" lvl="0" indent="0" algn="l" rtl="0">
              <a:spcBef>
                <a:spcPts val="0"/>
              </a:spcBef>
              <a:spcAft>
                <a:spcPts val="0"/>
              </a:spcAft>
              <a:buNone/>
            </a:pPr>
            <a:endParaRPr/>
          </a:p>
          <a:p>
            <a:pPr marL="0" lvl="0" indent="0" algn="l" rtl="0">
              <a:spcBef>
                <a:spcPts val="0"/>
              </a:spcBef>
              <a:spcAft>
                <a:spcPts val="0"/>
              </a:spcAft>
              <a:buNone/>
            </a:pPr>
            <a:r>
              <a:rPr lang="en-US"/>
              <a:t>many of the past missions to mars have detected water in some form, not on the surface though.</a:t>
            </a:r>
            <a:endParaRPr/>
          </a:p>
          <a:p>
            <a:pPr marL="0" lvl="0" indent="0" algn="l" rtl="0">
              <a:spcBef>
                <a:spcPts val="0"/>
              </a:spcBef>
              <a:spcAft>
                <a:spcPts val="0"/>
              </a:spcAft>
              <a:buNone/>
            </a:pPr>
            <a:endParaRPr/>
          </a:p>
          <a:p>
            <a:pPr marL="0" lvl="0" indent="0" algn="l" rtl="0">
              <a:spcBef>
                <a:spcPts val="0"/>
              </a:spcBef>
              <a:spcAft>
                <a:spcPts val="0"/>
              </a:spcAft>
              <a:buNone/>
            </a:pPr>
            <a:r>
              <a:rPr lang="en-US"/>
              <a:t>2010: 40 000 river valleys mapped, deltas, features that look very similar to what we see carved by water, minerals and rocks that can only form with water, large patches of ice in craters, evidence of glacial flows</a:t>
            </a:r>
            <a:endParaRPr/>
          </a:p>
          <a:p>
            <a:pPr marL="0" lvl="0" indent="0" algn="l" rtl="0">
              <a:spcBef>
                <a:spcPts val="0"/>
              </a:spcBef>
              <a:spcAft>
                <a:spcPts val="0"/>
              </a:spcAft>
              <a:buNone/>
            </a:pPr>
            <a:r>
              <a:rPr lang="en-US"/>
              <a:t>deltas need deep water for long periods of time to form</a:t>
            </a:r>
            <a:endParaRPr/>
          </a:p>
        </p:txBody>
      </p:sp>
      <p:sp>
        <p:nvSpPr>
          <p:cNvPr id="374" name="Google Shape;37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Desert with rocks!</a:t>
            </a:r>
            <a:endParaRPr/>
          </a:p>
        </p:txBody>
      </p:sp>
      <p:sp>
        <p:nvSpPr>
          <p:cNvPr id="383" name="Google Shape;38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Sand dunes</a:t>
            </a:r>
            <a:endParaRPr/>
          </a:p>
        </p:txBody>
      </p:sp>
      <p:sp>
        <p:nvSpPr>
          <p:cNvPr id="397" name="Google Shape;397;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Times New Roman"/>
                <a:ea typeface="Times New Roman"/>
                <a:cs typeface="Times New Roman"/>
                <a:sym typeface="Times New Roman"/>
              </a:rPr>
              <a:t>gully</a:t>
            </a:r>
            <a:r>
              <a:rPr lang="en-US" sz="1200" b="0" i="0">
                <a:solidFill>
                  <a:schemeClr val="dk1"/>
                </a:solidFill>
                <a:latin typeface="Times New Roman"/>
                <a:ea typeface="Times New Roman"/>
                <a:cs typeface="Times New Roman"/>
                <a:sym typeface="Times New Roman"/>
              </a:rPr>
              <a:t> landforms near the south polar region of Mars show evidence of geologically recent seepage and runoff of liquid water</a:t>
            </a:r>
            <a:br>
              <a:rPr lang="en-US" sz="1200" b="0" i="0">
                <a:solidFill>
                  <a:schemeClr val="dk1"/>
                </a:solidFill>
                <a:latin typeface="Times New Roman"/>
                <a:ea typeface="Times New Roman"/>
                <a:cs typeface="Times New Roman"/>
                <a:sym typeface="Times New Roman"/>
              </a:rPr>
            </a:br>
            <a:endParaRPr/>
          </a:p>
        </p:txBody>
      </p:sp>
      <p:sp>
        <p:nvSpPr>
          <p:cNvPr id="409" name="Google Shape;409;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Water Carved channels </a:t>
            </a:r>
            <a:endParaRPr/>
          </a:p>
        </p:txBody>
      </p:sp>
      <p:sp>
        <p:nvSpPr>
          <p:cNvPr id="421" name="Google Shape;42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27</a:t>
            </a:fld>
            <a:endParaRPr sz="1200">
              <a:solidFill>
                <a:schemeClr val="dk1"/>
              </a:solidFill>
              <a:latin typeface="Times New Roman"/>
              <a:ea typeface="Times New Roman"/>
              <a:cs typeface="Times New Roman"/>
              <a:sym typeface="Times New Roman"/>
            </a:endParaRPr>
          </a:p>
        </p:txBody>
      </p:sp>
      <p:sp>
        <p:nvSpPr>
          <p:cNvPr id="433" name="Google Shape;433;p27:notes"/>
          <p:cNvSpPr>
            <a:spLocks noGrp="1" noRot="1" noChangeAspect="1"/>
          </p:cNvSpPr>
          <p:nvPr>
            <p:ph type="sldImg" idx="2"/>
          </p:nvPr>
        </p:nvSpPr>
        <p:spPr>
          <a:xfrm>
            <a:off x="1179513"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4" name="Google Shape;43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143000" lvl="2" indent="-228600" algn="l" rtl="0">
              <a:spcBef>
                <a:spcPts val="0"/>
              </a:spcBef>
              <a:spcAft>
                <a:spcPts val="0"/>
              </a:spcAft>
              <a:buNone/>
            </a:pPr>
            <a:r>
              <a:rPr lang="en-US">
                <a:latin typeface="Arial"/>
                <a:ea typeface="Arial"/>
                <a:cs typeface="Arial"/>
                <a:sym typeface="Arial"/>
              </a:rPr>
              <a:t>And now to zoom forward again to our new frontier: space - Here we have the hero's circle of satellites and landers which have made it to mars</a:t>
            </a:r>
            <a:r>
              <a:rPr lang="en-US" b="1">
                <a:latin typeface="Arial"/>
                <a:ea typeface="Arial"/>
                <a:cs typeface="Arial"/>
                <a:sym typeface="Arial"/>
              </a:rPr>
              <a:t>.. 13 satellites have had successful missions to mars</a:t>
            </a:r>
            <a:r>
              <a:rPr lang="en-US">
                <a:latin typeface="Arial"/>
                <a:ea typeface="Arial"/>
                <a:cs typeface="Arial"/>
                <a:sym typeface="Arial"/>
              </a:rPr>
              <a:t>, around </a:t>
            </a:r>
            <a:r>
              <a:rPr lang="en-US" b="1">
                <a:latin typeface="Arial"/>
                <a:ea typeface="Arial"/>
                <a:cs typeface="Arial"/>
                <a:sym typeface="Arial"/>
              </a:rPr>
              <a:t>20 have failed in the attempt</a:t>
            </a:r>
            <a:r>
              <a:rPr lang="en-US">
                <a:latin typeface="Arial"/>
                <a:ea typeface="Arial"/>
                <a:cs typeface="Arial"/>
                <a:sym typeface="Arial"/>
              </a:rPr>
              <a:t>.. 20.. Imagine.. These may seem like cold blocks of metal, but each one is in fact the eyes and in some cases, arms, of teams of scientists and engineers, sometimes as many as 500 in a team back on earth.. These teams are in fact part of our present generation of heroic adventurers.. they command their robots movements with hope for great discovery but with great risks also… we command our mars explorers in once sense blind</a:t>
            </a:r>
            <a:r>
              <a:rPr lang="en-US" b="1">
                <a:latin typeface="Arial"/>
                <a:ea typeface="Arial"/>
                <a:cs typeface="Arial"/>
                <a:sym typeface="Arial"/>
              </a:rPr>
              <a:t>.. It takes between 8 and 20 minutes for commands simply to reach mars</a:t>
            </a:r>
            <a:r>
              <a:rPr lang="en-US">
                <a:latin typeface="Arial"/>
                <a:ea typeface="Arial"/>
                <a:cs typeface="Arial"/>
                <a:sym typeface="Arial"/>
              </a:rPr>
              <a:t>, and we can't see our robotic friends at all times.. Sometimes as our two planets rotate, the robotic explorers are on the other side lost from view..  </a:t>
            </a:r>
            <a:endParaRPr/>
          </a:p>
          <a:p>
            <a:pPr marL="1143000" lvl="2" indent="-228600" algn="l" rtl="0">
              <a:spcBef>
                <a:spcPts val="0"/>
              </a:spcBef>
              <a:spcAft>
                <a:spcPts val="0"/>
              </a:spcAft>
              <a:buNone/>
            </a:pPr>
            <a:endParaRPr>
              <a:latin typeface="Arial"/>
              <a:ea typeface="Arial"/>
              <a:cs typeface="Arial"/>
              <a:sym typeface="Arial"/>
            </a:endParaRPr>
          </a:p>
          <a:p>
            <a:pPr marL="1143000" lvl="2" indent="-228600" algn="l" rtl="0">
              <a:spcBef>
                <a:spcPts val="0"/>
              </a:spcBef>
              <a:spcAft>
                <a:spcPts val="0"/>
              </a:spcAft>
              <a:buNone/>
            </a:pPr>
            <a:r>
              <a:rPr lang="en-US">
                <a:latin typeface="Arial"/>
                <a:ea typeface="Arial"/>
                <a:cs typeface="Arial"/>
                <a:sym typeface="Arial"/>
              </a:rPr>
              <a:t>A spacecraft missing from this circle is the Japanese </a:t>
            </a:r>
            <a:r>
              <a:rPr lang="en-US" b="1">
                <a:latin typeface="Arial"/>
                <a:ea typeface="Arial"/>
                <a:cs typeface="Arial"/>
                <a:sym typeface="Arial"/>
              </a:rPr>
              <a:t>Nozomi</a:t>
            </a:r>
            <a:r>
              <a:rPr lang="en-US">
                <a:latin typeface="Arial"/>
                <a:ea typeface="Arial"/>
                <a:cs typeface="Arial"/>
                <a:sym typeface="Arial"/>
              </a:rPr>
              <a:t>, which was launched in 1998 but in the end through an engineering error flew past Mars.. This was Canada's first taste of planetary exploration, a scientist called Andrew Yau from University of Calgary built a small instrument to be carried on Nozomi.. While his experiment ultimately wasn't successful, the experience led to new partnerships with the japanese.. And laid the ground for future exploration..</a:t>
            </a:r>
            <a:endParaRPr/>
          </a:p>
          <a:p>
            <a:pPr marL="1143000" lvl="2" indent="-22860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Herschel noted changing sizes of polar caps</a:t>
            </a:r>
            <a:endParaRPr/>
          </a:p>
          <a:p>
            <a:pPr marL="0" lvl="0" indent="0" algn="l" rtl="0">
              <a:spcBef>
                <a:spcPts val="0"/>
              </a:spcBef>
              <a:spcAft>
                <a:spcPts val="0"/>
              </a:spcAft>
              <a:buNone/>
            </a:pPr>
            <a:endParaRPr/>
          </a:p>
          <a:p>
            <a:pPr marL="0" lvl="0" indent="0" algn="l" rtl="0">
              <a:spcBef>
                <a:spcPts val="0"/>
              </a:spcBef>
              <a:spcAft>
                <a:spcPts val="0"/>
              </a:spcAft>
              <a:buNone/>
            </a:pPr>
            <a:r>
              <a:rPr lang="en-US"/>
              <a:t>Asaph Hall; named after the horses that pull the chariot of mars; telescope used was at 26 inch refractor (we have a 10 inch refractor)</a:t>
            </a:r>
            <a:endParaRPr/>
          </a:p>
          <a:p>
            <a:pPr marL="0" lvl="0" indent="0" algn="l" rtl="0">
              <a:spcBef>
                <a:spcPts val="0"/>
              </a:spcBef>
              <a:spcAft>
                <a:spcPts val="0"/>
              </a:spcAft>
              <a:buNone/>
            </a:pPr>
            <a:r>
              <a:rPr lang="en-US"/>
              <a:t>first photo showing craters on Mars, 262 X 310 km (Mariner 4)</a:t>
            </a:r>
            <a:endParaRPr/>
          </a:p>
          <a:p>
            <a:pPr marL="0" lvl="0" indent="0" algn="l" rtl="0">
              <a:spcBef>
                <a:spcPts val="0"/>
              </a:spcBef>
              <a:spcAft>
                <a:spcPts val="0"/>
              </a:spcAft>
              <a:buNone/>
            </a:pPr>
            <a:endParaRPr/>
          </a:p>
        </p:txBody>
      </p:sp>
      <p:sp>
        <p:nvSpPr>
          <p:cNvPr id="442" name="Google Shape;44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selfie by Curiousity rover (MSL)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Spirit and Opportunity; landed Jan 2004, intially supposed to run for 90 martian days (just over 92 Earth days), Spirit ran until May 2011, Opportunity is still going. plan was to look at rocks/soil for water</a:t>
            </a:r>
            <a:endParaRPr/>
          </a:p>
          <a:p>
            <a:pPr marL="0" lvl="0" indent="0" algn="l" rtl="0">
              <a:spcBef>
                <a:spcPts val="0"/>
              </a:spcBef>
              <a:spcAft>
                <a:spcPts val="0"/>
              </a:spcAft>
              <a:buNone/>
            </a:pPr>
            <a:endParaRPr/>
          </a:p>
          <a:p>
            <a:pPr marL="0" lvl="0" indent="0" algn="l" rtl="0">
              <a:spcBef>
                <a:spcPts val="0"/>
              </a:spcBef>
              <a:spcAft>
                <a:spcPts val="0"/>
              </a:spcAft>
              <a:buNone/>
            </a:pPr>
            <a:r>
              <a:rPr lang="en-US"/>
              <a:t>Phoenix mission was the first to land in a polar region, planned to look at water on Mars and study the atmosphere. The LIDAR for the lander was made in CANADA (2008)</a:t>
            </a:r>
            <a:endParaRPr/>
          </a:p>
          <a:p>
            <a:pPr marL="0" lvl="0" indent="0" algn="l" rtl="0">
              <a:spcBef>
                <a:spcPts val="0"/>
              </a:spcBef>
              <a:spcAft>
                <a:spcPts val="0"/>
              </a:spcAft>
              <a:buNone/>
            </a:pPr>
            <a:endParaRPr/>
          </a:p>
          <a:p>
            <a:pPr marL="0" lvl="0" indent="0" algn="l" rtl="0">
              <a:spcBef>
                <a:spcPts val="0"/>
              </a:spcBef>
              <a:spcAft>
                <a:spcPts val="0"/>
              </a:spcAft>
              <a:buNone/>
            </a:pPr>
            <a:r>
              <a:rPr lang="en-US"/>
              <a:t>MSL landed in Gale Crater, looking at habitability, climate, and geology</a:t>
            </a:r>
            <a:endParaRPr/>
          </a:p>
          <a:p>
            <a:pPr marL="0" lvl="0" indent="0" algn="l" rtl="0">
              <a:spcBef>
                <a:spcPts val="0"/>
              </a:spcBef>
              <a:spcAft>
                <a:spcPts val="0"/>
              </a:spcAft>
              <a:buNone/>
            </a:pPr>
            <a:endParaRPr/>
          </a:p>
          <a:p>
            <a:pPr marL="0" lvl="0" indent="0" algn="l" rtl="0">
              <a:spcBef>
                <a:spcPts val="0"/>
              </a:spcBef>
              <a:spcAft>
                <a:spcPts val="0"/>
              </a:spcAft>
              <a:buNone/>
            </a:pPr>
            <a:r>
              <a:rPr lang="en-US"/>
              <a:t>photo taken by MRO of Curiousity parachuting to the surface</a:t>
            </a:r>
            <a:endParaRPr/>
          </a:p>
        </p:txBody>
      </p:sp>
      <p:sp>
        <p:nvSpPr>
          <p:cNvPr id="451" name="Google Shape;45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- 4th planet of our solar system</a:t>
            </a:r>
            <a:endParaRPr/>
          </a:p>
          <a:p>
            <a:pPr marL="0" lvl="0" indent="0" algn="l" rtl="0">
              <a:spcBef>
                <a:spcPts val="0"/>
              </a:spcBef>
              <a:spcAft>
                <a:spcPts val="0"/>
              </a:spcAft>
              <a:buNone/>
            </a:pPr>
            <a:r>
              <a:rPr lang="en-US">
                <a:latin typeface="Times New Roman"/>
                <a:ea typeface="Times New Roman"/>
                <a:cs typeface="Times New Roman"/>
                <a:sym typeface="Times New Roman"/>
              </a:rPr>
              <a:t>	=&gt; last rocky planet</a:t>
            </a:r>
            <a:endParaRPr/>
          </a:p>
          <a:p>
            <a:pPr marL="0" lvl="0" indent="0" algn="l" rtl="0">
              <a:spcBef>
                <a:spcPts val="0"/>
              </a:spcBef>
              <a:spcAft>
                <a:spcPts val="0"/>
              </a:spcAft>
              <a:buNone/>
            </a:pPr>
            <a:r>
              <a:rPr lang="en-US">
                <a:latin typeface="Times New Roman"/>
                <a:ea typeface="Times New Roman"/>
                <a:cs typeface="Times New Roman"/>
                <a:sym typeface="Times New Roman"/>
              </a:rPr>
              <a:t>- Most Earth-like planet of our solar system </a:t>
            </a:r>
            <a:endParaRPr/>
          </a:p>
          <a:p>
            <a:pPr marL="0" lvl="0" indent="0" algn="l" rtl="0">
              <a:spcBef>
                <a:spcPts val="0"/>
              </a:spcBef>
              <a:spcAft>
                <a:spcPts val="0"/>
              </a:spcAft>
              <a:buNone/>
            </a:pPr>
            <a:r>
              <a:rPr lang="en-US">
                <a:latin typeface="Times New Roman"/>
                <a:ea typeface="Times New Roman"/>
                <a:cs typeface="Times New Roman"/>
                <a:sym typeface="Times New Roman"/>
              </a:rPr>
              <a:t>- 2 satellites: Phobos and Deimos</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89" name="Google Shape;18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exomars: astrobiology mission, ESA + russians</a:t>
            </a:r>
            <a:endParaRPr/>
          </a:p>
          <a:p>
            <a:pPr marL="0" lvl="0" indent="0" algn="l" rtl="0">
              <a:spcBef>
                <a:spcPts val="0"/>
              </a:spcBef>
              <a:spcAft>
                <a:spcPts val="0"/>
              </a:spcAft>
              <a:buNone/>
            </a:pPr>
            <a:endParaRPr/>
          </a:p>
          <a:p>
            <a:pPr marL="0" lvl="0" indent="0" algn="l" rtl="0">
              <a:spcBef>
                <a:spcPts val="0"/>
              </a:spcBef>
              <a:spcAft>
                <a:spcPts val="0"/>
              </a:spcAft>
              <a:buNone/>
            </a:pPr>
            <a:r>
              <a:rPr lang="en-US"/>
              <a:t>Insight: NASA, study the deep interior; no plate tectonics means its interior is more accurate to its history (things are changing around)</a:t>
            </a:r>
            <a:endParaRPr/>
          </a:p>
          <a:p>
            <a:pPr marL="0" lvl="0" indent="0" algn="l" rtl="0">
              <a:spcBef>
                <a:spcPts val="0"/>
              </a:spcBef>
              <a:spcAft>
                <a:spcPts val="0"/>
              </a:spcAft>
              <a:buNone/>
            </a:pPr>
            <a:endParaRPr/>
          </a:p>
          <a:p>
            <a:pPr marL="0" lvl="0" indent="0" algn="l" rtl="0">
              <a:spcBef>
                <a:spcPts val="0"/>
              </a:spcBef>
              <a:spcAft>
                <a:spcPts val="0"/>
              </a:spcAft>
              <a:buNone/>
            </a:pPr>
            <a:r>
              <a:rPr lang="en-US"/>
              <a:t>many manned mission proposals, still a long way away</a:t>
            </a:r>
            <a:endParaRPr/>
          </a:p>
        </p:txBody>
      </p:sp>
      <p:sp>
        <p:nvSpPr>
          <p:cNvPr id="460" name="Google Shape;460;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31</a:t>
            </a:fld>
            <a:endParaRPr sz="1200">
              <a:solidFill>
                <a:schemeClr val="dk1"/>
              </a:solidFill>
              <a:latin typeface="Times New Roman"/>
              <a:ea typeface="Times New Roman"/>
              <a:cs typeface="Times New Roman"/>
              <a:sym typeface="Times New Roman"/>
            </a:endParaRPr>
          </a:p>
        </p:txBody>
      </p:sp>
      <p:sp>
        <p:nvSpPr>
          <p:cNvPr id="467" name="Google Shape;46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 name="Google Shape;468;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So what's next?</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Well, we really haven't explored much of Mars at all!</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The stars show where previous landers and rovers have been – note </a:t>
            </a:r>
            <a:r>
              <a:rPr lang="en-US" b="1">
                <a:latin typeface="Times New Roman"/>
                <a:ea typeface="Times New Roman"/>
                <a:cs typeface="Times New Roman"/>
                <a:sym typeface="Times New Roman"/>
              </a:rPr>
              <a:t>Spirit and Opportunity</a:t>
            </a:r>
            <a:r>
              <a:rPr lang="en-US">
                <a:latin typeface="Times New Roman"/>
                <a:ea typeface="Times New Roman"/>
                <a:cs typeface="Times New Roman"/>
                <a:sym typeface="Times New Roman"/>
              </a:rPr>
              <a:t>, the current MER rovers.</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33</a:t>
            </a:fld>
            <a:endParaRPr sz="1200">
              <a:solidFill>
                <a:schemeClr val="dk1"/>
              </a:solidFill>
              <a:latin typeface="Times New Roman"/>
              <a:ea typeface="Times New Roman"/>
              <a:cs typeface="Times New Roman"/>
              <a:sym typeface="Times New Roman"/>
            </a:endParaRPr>
          </a:p>
        </p:txBody>
      </p:sp>
      <p:sp>
        <p:nvSpPr>
          <p:cNvPr id="495" name="Google Shape;49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 name="Google Shape;49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Recently (November 2011), the Mars Science Laboratory (NASA) was launched, and landed in Gale crater (red start) on 6</a:t>
            </a:r>
            <a:r>
              <a:rPr lang="en-US" baseline="30000">
                <a:latin typeface="Times New Roman"/>
                <a:ea typeface="Times New Roman"/>
                <a:cs typeface="Times New Roman"/>
                <a:sym typeface="Times New Roman"/>
              </a:rPr>
              <a:t>th</a:t>
            </a:r>
            <a:r>
              <a:rPr lang="en-US">
                <a:latin typeface="Times New Roman"/>
                <a:ea typeface="Times New Roman"/>
                <a:cs typeface="Times New Roman"/>
                <a:sym typeface="Times New Roman"/>
              </a:rPr>
              <a:t> August, 2012.</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Arial"/>
                <a:ea typeface="Arial"/>
                <a:cs typeface="Arial"/>
                <a:sym typeface="Arial"/>
              </a:rPr>
              <a:t>The NASA Mars Science Laboratory, carrying the Curiosity Rover, was launched in November of 2011. It landed inside Gale crater. This rover is about the size of a Volkswagon Beatle, and has many advantages over the previous rovers. </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One major advantage is that it will run on nuclear power, so will be able to use many instruments at one time and will be able to work throughout the Mars winter.</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3" name="Google Shape;51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On the front/center is Mars Pathfinder landed in 1997</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On your left is working model of opportunity and spirit, landed in 2004</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On your right is the model of Curiosity, landed in 2012</a:t>
            </a:r>
            <a:endParaRPr/>
          </a:p>
        </p:txBody>
      </p:sp>
      <p:sp>
        <p:nvSpPr>
          <p:cNvPr id="514" name="Google Shape;51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1" name="Google Shape;52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HiRise image of Curiosity Landing</a:t>
            </a:r>
            <a:endParaRPr/>
          </a:p>
        </p:txBody>
      </p:sp>
      <p:sp>
        <p:nvSpPr>
          <p:cNvPr id="522" name="Google Shape;52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The Curiosity rover landed on Mars in August of 2010, after an 8-month journey from Earth. This picture was taken on Mars by the rover itself! It held out its robotic arm and took a series of images with its Mars Hand Lens Imager (MAHLI) camera that were then mosaicked together to create this composite image—essentially, the rover took a selfie! This is just one of a few “selfies” the rover has taken.</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NASA/JPL-Caltech/MSSS</a:t>
            </a:r>
            <a:endParaRPr/>
          </a:p>
        </p:txBody>
      </p:sp>
      <p:sp>
        <p:nvSpPr>
          <p:cNvPr id="530" name="Google Shape;530;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Here we’ve zoomed in on Gale Crater. The little black ellipse is where Curiosity landed within the crater. Why did scientists choose to land here? (go through bullet points on the slide)</a:t>
            </a:r>
            <a:endParaRPr/>
          </a:p>
          <a:p>
            <a:pPr marL="0" lvl="0" indent="0" algn="l" rtl="0">
              <a:spcBef>
                <a:spcPts val="0"/>
              </a:spcBef>
              <a:spcAft>
                <a:spcPts val="0"/>
              </a:spcAft>
              <a:buNone/>
            </a:pPr>
            <a:endParaRPr/>
          </a:p>
          <a:p>
            <a:pPr marL="0" lvl="0" indent="0" algn="l" rtl="0">
              <a:spcBef>
                <a:spcPts val="0"/>
              </a:spcBef>
              <a:spcAft>
                <a:spcPts val="0"/>
              </a:spcAft>
              <a:buNone/>
            </a:pPr>
            <a:r>
              <a:rPr lang="en-US"/>
              <a:t>“Habitability” = conditions suitable for life (i.e., temperature, pH, atmospheric composition, presence of water)</a:t>
            </a:r>
            <a:endParaRPr/>
          </a:p>
          <a:p>
            <a:pPr marL="0" lvl="0" indent="0" algn="l" rtl="0">
              <a:spcBef>
                <a:spcPts val="0"/>
              </a:spcBef>
              <a:spcAft>
                <a:spcPts val="0"/>
              </a:spcAft>
              <a:buNone/>
            </a:pPr>
            <a:r>
              <a:rPr lang="en-US"/>
              <a:t>“Signs of life” = fossils, biomarkers (things produced by life, such as waste products/certain minerals)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Mars Reconnaissance Orbiter Context Camera (CTX) mosaic of Gale Crater, colourised using Mars Express HRSC data (NASA/JPL-Caltech/MSSS).</a:t>
            </a:r>
            <a:endParaRPr/>
          </a:p>
        </p:txBody>
      </p:sp>
      <p:sp>
        <p:nvSpPr>
          <p:cNvPr id="537" name="Google Shape;53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The mountain (“mound”) of layered material inside Gale Crater is informally called “Mount Sharp”.* It stands a whopping 5 km tall! To get an idea of just how tall that is, this image shows Mount Sharp compared to tall mountains here on Earth. It’s taller than Mount Rainier (near Seattle in Washington state) but shorter than Mount McKinley (the tallest mountain in North America). That’s a LOT of layers!</a:t>
            </a:r>
            <a:endParaRPr/>
          </a:p>
          <a:p>
            <a:pPr marL="0" lvl="0" indent="0" algn="l" rtl="0">
              <a:spcBef>
                <a:spcPts val="0"/>
              </a:spcBef>
              <a:spcAft>
                <a:spcPts val="0"/>
              </a:spcAft>
              <a:buNone/>
            </a:pPr>
            <a:endParaRPr/>
          </a:p>
          <a:p>
            <a:pPr marL="0" lvl="0" indent="0" algn="l" rtl="0">
              <a:spcBef>
                <a:spcPts val="0"/>
              </a:spcBef>
              <a:spcAft>
                <a:spcPts val="0"/>
              </a:spcAft>
              <a:buNone/>
            </a:pPr>
            <a:r>
              <a:rPr lang="en-US"/>
              <a:t>*Named by the Curiosity Science Team after Dr. Robert Sharp, an important figure in Mars planetary science who passed away; the mountain’s formal name is “Aeolis Mons.”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Comparison of the heights of some mountains on Earth to Mount Sharp in Gale Crater (NASA/JPL-Caltech/MSSS/Tanya Harrison).</a:t>
            </a:r>
            <a:endParaRPr/>
          </a:p>
        </p:txBody>
      </p:sp>
      <p:sp>
        <p:nvSpPr>
          <p:cNvPr id="547" name="Google Shape;547;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Curiosity landed in a safe, flat area away from the mound, and has been driving toward it for the past two Earth years.* The goal is for the rover to drive up the mound, inspecting the layers for signs of habitability. Just recently, the rover reached the lowest layers of the mound. The blue line in this 3D view shows the planned traverse for the rover from its landing site up Mount Sharp.</a:t>
            </a:r>
            <a:endParaRPr/>
          </a:p>
          <a:p>
            <a:pPr marL="0" lvl="0" indent="0" algn="l" rtl="0">
              <a:spcBef>
                <a:spcPts val="0"/>
              </a:spcBef>
              <a:spcAft>
                <a:spcPts val="0"/>
              </a:spcAft>
              <a:buNone/>
            </a:pPr>
            <a:endParaRPr/>
          </a:p>
          <a:p>
            <a:pPr marL="0" lvl="0" indent="0" algn="l" rtl="0">
              <a:spcBef>
                <a:spcPts val="0"/>
              </a:spcBef>
              <a:spcAft>
                <a:spcPts val="0"/>
              </a:spcAft>
              <a:buNone/>
            </a:pPr>
            <a:r>
              <a:rPr lang="en-US"/>
              <a:t>*A year on Mars is roughly 2 Earth years long—approximately 687 Earth days.</a:t>
            </a:r>
            <a:endParaRPr/>
          </a:p>
        </p:txBody>
      </p:sp>
      <p:sp>
        <p:nvSpPr>
          <p:cNvPr id="553" name="Google Shape;553;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red colour – associated with war and bloodshed, detailed observations (position, size, distance)</a:t>
            </a:r>
            <a:endParaRPr/>
          </a:p>
          <a:p>
            <a:pPr marL="0" lvl="0" indent="0" algn="l" rtl="0">
              <a:spcBef>
                <a:spcPts val="0"/>
              </a:spcBef>
              <a:spcAft>
                <a:spcPts val="0"/>
              </a:spcAft>
              <a:buNone/>
            </a:pPr>
            <a:r>
              <a:rPr lang="en-US"/>
              <a:t>the circle in the middle is likely an optical defect from his telescope (saw the same feature on Venus, which we know doesn’t exist)</a:t>
            </a:r>
            <a:endParaRPr/>
          </a:p>
          <a:p>
            <a:pPr marL="0" lvl="0" indent="0" algn="l" rtl="0">
              <a:spcBef>
                <a:spcPts val="0"/>
              </a:spcBef>
              <a:spcAft>
                <a:spcPts val="0"/>
              </a:spcAft>
              <a:buNone/>
            </a:pP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The history of our thoughts on Mars goes back to the mythological associations - </a:t>
            </a:r>
            <a:r>
              <a:rPr lang="en-US">
                <a:solidFill>
                  <a:srgbClr val="880000"/>
                </a:solidFill>
                <a:latin typeface="Georgia"/>
                <a:ea typeface="Georgia"/>
                <a:cs typeface="Georgia"/>
                <a:sym typeface="Georgia"/>
              </a:rPr>
              <a:t>Mars [Greek: Ares], Roman god of war</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96" name="Google Shape;19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Curiosity took this image along its drive, looking toward Mount Sharp. It may not look very tall in the distance on the left—that’s simply because of the wide angle of the camera used to take the image.</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Mastcam mosaic (NASA/JPL-Caltech/MSSS)</a:t>
            </a:r>
            <a:endParaRPr/>
          </a:p>
        </p:txBody>
      </p:sp>
      <p:sp>
        <p:nvSpPr>
          <p:cNvPr id="559" name="Google Shape;559;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Sometimes the rover turns around to look behind itself. These are its wheel tracks after having driven through a patch of sand in an area called “Dingo Gap.” Do you remember all of the sand dunes near the base of Mount Sharp in our maps? Notice how the sand looks very smooth compared to the rocky terrain around it. </a:t>
            </a:r>
            <a:endParaRPr/>
          </a:p>
          <a:p>
            <a:pPr marL="0" lvl="0" indent="0" algn="l" rtl="0">
              <a:spcBef>
                <a:spcPts val="0"/>
              </a:spcBef>
              <a:spcAft>
                <a:spcPts val="0"/>
              </a:spcAft>
              <a:buNone/>
            </a:pPr>
            <a:endParaRPr/>
          </a:p>
          <a:p>
            <a:pPr marL="0" lvl="0" indent="0" algn="l" rtl="0">
              <a:spcBef>
                <a:spcPts val="0"/>
              </a:spcBef>
              <a:spcAft>
                <a:spcPts val="0"/>
              </a:spcAft>
              <a:buNone/>
            </a:pPr>
            <a:r>
              <a:rPr lang="en-US"/>
              <a:t>Q: Why do you think the sand looks smooth?</a:t>
            </a:r>
            <a:endParaRPr/>
          </a:p>
          <a:p>
            <a:pPr marL="0" lvl="0" indent="0" algn="l" rtl="0">
              <a:spcBef>
                <a:spcPts val="0"/>
              </a:spcBef>
              <a:spcAft>
                <a:spcPts val="0"/>
              </a:spcAft>
              <a:buNone/>
            </a:pPr>
            <a:r>
              <a:rPr lang="en-US"/>
              <a:t>A: Small grains of the sand compared to the larger rocks around it.</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Mastcam mosaic (NASA/JPL-Caltech/MSSS)</a:t>
            </a:r>
            <a:endParaRPr/>
          </a:p>
        </p:txBody>
      </p:sp>
      <p:sp>
        <p:nvSpPr>
          <p:cNvPr id="565" name="Google Shape;565;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map shows the location of Dingo Gap (orange circle) relative to the large dune field at the base of Mount Sharp (black areas to the south/east). Yellow line is the rover’s traverse from landing (“Bradbury Landing” point) to sol 792 (792 Martian days since landing).</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NASA/JPL-Caltech/MSSS/UA</a:t>
            </a:r>
            <a:endParaRPr/>
          </a:p>
        </p:txBody>
      </p:sp>
      <p:sp>
        <p:nvSpPr>
          <p:cNvPr id="571" name="Google Shape;571;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These are some more sand dunes near the base of Mount Sharp, imaged by the rover on the 55</a:t>
            </a:r>
            <a:r>
              <a:rPr lang="en-US" baseline="30000"/>
              <a:t>th</a:t>
            </a:r>
            <a:r>
              <a:rPr lang="en-US"/>
              <a:t> day of its mission. It was very important for the rover scientists and engineers to know where these sand dunes are located using images from orbit as they pose a hazard—dunes are a place where rovers can get stuck. Unfortunately this is what happened to an older Mars rover, Spirit.</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Mastcam left (34 mm) (NASA/JPL-Caltech/MSSS)</a:t>
            </a:r>
            <a:endParaRPr/>
          </a:p>
        </p:txBody>
      </p:sp>
      <p:sp>
        <p:nvSpPr>
          <p:cNvPr id="578" name="Google Shape;57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 This is a close-up view of some of the broken up pieces of the very lowest exposed portions of Mount Sharp. The cracks likely formed when the rocks dried and contracted, as observed on Earth in certain rocks in dry conditions. Think about mud when it dries—it tends to form cracks like these.</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credits: Left—Curiosity Navigational Camera (Navcam) of the rover arm drilling a sample (NASA/JPL-Caltech). Right—MAHLI view of the drill area (NASA/JPL-Caltech/MSSS).</a:t>
            </a:r>
            <a:endParaRPr/>
          </a:p>
        </p:txBody>
      </p:sp>
      <p:sp>
        <p:nvSpPr>
          <p:cNvPr id="584" name="Google Shape;584;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life on earth requires water, so if mars had water in the past, could there be life, or could life have existed on mars?</a:t>
            </a:r>
            <a:endParaRPr/>
          </a:p>
          <a:p>
            <a:pPr marL="0" lvl="0" indent="0" algn="l" rtl="0">
              <a:spcBef>
                <a:spcPts val="0"/>
              </a:spcBef>
              <a:spcAft>
                <a:spcPts val="0"/>
              </a:spcAft>
              <a:buNone/>
            </a:pPr>
            <a:r>
              <a:rPr lang="en-US"/>
              <a:t>NASA motto “Follow the water” was successful (lots of evidence of water) has now turned to “Seek Signs of Life”</a:t>
            </a:r>
            <a:endParaRPr/>
          </a:p>
          <a:p>
            <a:pPr marL="0" lvl="0" indent="0" algn="l" rtl="0">
              <a:spcBef>
                <a:spcPts val="0"/>
              </a:spcBef>
              <a:spcAft>
                <a:spcPts val="0"/>
              </a:spcAft>
              <a:buNone/>
            </a:pPr>
            <a:endParaRPr/>
          </a:p>
          <a:p>
            <a:pPr marL="0" lvl="0" indent="0" algn="l" rtl="0">
              <a:spcBef>
                <a:spcPts val="0"/>
              </a:spcBef>
              <a:spcAft>
                <a:spcPts val="0"/>
              </a:spcAft>
              <a:buNone/>
            </a:pPr>
            <a:r>
              <a:rPr lang="en-US"/>
              <a:t>look for anything that could be seen as evidence of life (gases in the atmosphere, fossils, complex organic molecules)</a:t>
            </a:r>
            <a:endParaRPr/>
          </a:p>
          <a:p>
            <a:pPr marL="0" lvl="0" indent="0" algn="l" rtl="0">
              <a:spcBef>
                <a:spcPts val="0"/>
              </a:spcBef>
              <a:spcAft>
                <a:spcPts val="0"/>
              </a:spcAft>
              <a:buNone/>
            </a:pPr>
            <a:endParaRPr/>
          </a:p>
          <a:p>
            <a:pPr marL="0" lvl="0" indent="0" algn="l" rtl="0">
              <a:spcBef>
                <a:spcPts val="0"/>
              </a:spcBef>
              <a:spcAft>
                <a:spcPts val="0"/>
              </a:spcAft>
              <a:buNone/>
            </a:pPr>
            <a:r>
              <a:rPr lang="en-US"/>
              <a:t>Claims to microbial life: meteorite ALH84001 found in Antarctica 1984 , ejected from Mars 17 million years ago. structures that could have been fossils of microbial bacteria 1996. lots of controversy, not believed</a:t>
            </a:r>
            <a:endParaRPr/>
          </a:p>
          <a:p>
            <a:pPr marL="0" lvl="0" indent="0" algn="l" rtl="0">
              <a:spcBef>
                <a:spcPts val="0"/>
              </a:spcBef>
              <a:spcAft>
                <a:spcPts val="0"/>
              </a:spcAft>
              <a:buNone/>
            </a:pPr>
            <a:endParaRPr/>
          </a:p>
          <a:p>
            <a:pPr marL="0" lvl="0" indent="0" algn="l" rtl="0">
              <a:spcBef>
                <a:spcPts val="0"/>
              </a:spcBef>
              <a:spcAft>
                <a:spcPts val="0"/>
              </a:spcAft>
              <a:buNone/>
            </a:pPr>
            <a:r>
              <a:rPr lang="en-US"/>
              <a:t>life on the surface: lots of radiation (no magnetic field to protect against radiation), frozen – unlikely</a:t>
            </a:r>
            <a:endParaRPr/>
          </a:p>
          <a:p>
            <a:pPr marL="0" lvl="0" indent="0" algn="l" rtl="0">
              <a:spcBef>
                <a:spcPts val="0"/>
              </a:spcBef>
              <a:spcAft>
                <a:spcPts val="0"/>
              </a:spcAft>
              <a:buNone/>
            </a:pPr>
            <a:r>
              <a:rPr lang="en-US"/>
              <a:t>subsurface could be a good place to look</a:t>
            </a:r>
            <a:endParaRPr/>
          </a:p>
        </p:txBody>
      </p:sp>
      <p:sp>
        <p:nvSpPr>
          <p:cNvPr id="591" name="Google Shape;591;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46</a:t>
            </a:fld>
            <a:endParaRPr sz="1200">
              <a:solidFill>
                <a:schemeClr val="dk1"/>
              </a:solidFill>
              <a:latin typeface="Times New Roman"/>
              <a:ea typeface="Times New Roman"/>
              <a:cs typeface="Times New Roman"/>
              <a:sym typeface="Times New Roman"/>
            </a:endParaRPr>
          </a:p>
        </p:txBody>
      </p:sp>
      <p:sp>
        <p:nvSpPr>
          <p:cNvPr id="598" name="Google Shape;59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9" name="Google Shape;599;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Three scientists from the CPSX are part of the Curiosity science team (Dr. John Moores, a post-doc, and Raymond Francis and Emily McCullough, two PhD students). They will be going down to mission control and collaborating with other scientists.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47</a:t>
            </a:fld>
            <a:endParaRPr sz="1200">
              <a:solidFill>
                <a:schemeClr val="dk1"/>
              </a:solidFill>
              <a:latin typeface="Times New Roman"/>
              <a:ea typeface="Times New Roman"/>
              <a:cs typeface="Times New Roman"/>
              <a:sym typeface="Times New Roman"/>
            </a:endParaRPr>
          </a:p>
        </p:txBody>
      </p:sp>
      <p:sp>
        <p:nvSpPr>
          <p:cNvPr id="610" name="Google Shape;61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1" name="Google Shape;61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This top picture shows us a nice link between exploring in the past and where we are today.</a:t>
            </a:r>
            <a:endParaRPr/>
          </a:p>
          <a:p>
            <a:pPr marL="0" lvl="0" indent="0" algn="l" rtl="0">
              <a:spcBef>
                <a:spcPts val="0"/>
              </a:spcBef>
              <a:spcAft>
                <a:spcPts val="0"/>
              </a:spcAft>
              <a:buNone/>
            </a:pPr>
            <a:r>
              <a:rPr lang="en-US">
                <a:latin typeface="Arial"/>
                <a:ea typeface="Arial"/>
                <a:cs typeface="Arial"/>
                <a:sym typeface="Arial"/>
              </a:rPr>
              <a:t>A hundred years ago people explored by sailing ship.. And were completely dependent on the weather.. In the bottom pictures you can see some images from Shacketon's expedition in 1914 to try to cross Antarctica.. Look at the three guys standing beside all their gear – Does anyone here think it would be cool to be one of a team of explorers standing on parts of a new continent for the very first time? </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Now our next frontiers are in space.. Canadian modern day space explorers – astronauts - have already gone for a spacewalk from the US space shuttle – here is a picture of Canadian astronaut, Chris Hadfield in 2001.. Not exactly the same clothing and tools is it, but the same spirit of adventure I think!</a:t>
            </a:r>
            <a:endParaRPr/>
          </a:p>
          <a:p>
            <a:pPr marL="0" lvl="0" indent="0" algn="l" rtl="0">
              <a:spcBef>
                <a:spcPts val="0"/>
              </a:spcBef>
              <a:spcAft>
                <a:spcPts val="0"/>
              </a:spcAft>
              <a:buNone/>
            </a:pPr>
            <a:r>
              <a:rPr lang="en-US">
                <a:latin typeface="Arial"/>
                <a:ea typeface="Arial"/>
                <a:cs typeface="Arial"/>
                <a:sym typeface="Arial"/>
              </a:rPr>
              <a:t>Chris is one of only a few people in the whole world who have walked in space.. But what we are going to talk about today – and what a lot of people are starting to talk about - is the next step.. A human expedition to the planet Mars…</a:t>
            </a:r>
            <a:endParaRPr/>
          </a:p>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49</a:t>
            </a:fld>
            <a:endParaRPr sz="1200">
              <a:solidFill>
                <a:schemeClr val="dk1"/>
              </a:solidFill>
              <a:latin typeface="Times New Roman"/>
              <a:ea typeface="Times New Roman"/>
              <a:cs typeface="Times New Roman"/>
              <a:sym typeface="Times New Roman"/>
            </a:endParaRPr>
          </a:p>
        </p:txBody>
      </p:sp>
      <p:sp>
        <p:nvSpPr>
          <p:cNvPr id="630" name="Google Shape;63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1" name="Google Shape;631;p50:notes"/>
          <p:cNvSpPr txBox="1">
            <a:spLocks noGrp="1"/>
          </p:cNvSpPr>
          <p:nvPr>
            <p:ph type="body" idx="1"/>
          </p:nvPr>
        </p:nvSpPr>
        <p:spPr>
          <a:xfrm>
            <a:off x="685800" y="4343400"/>
            <a:ext cx="5486400" cy="4114800"/>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And so to the future to conclude:</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By studying Mars analogues on Earth we hope to learn more about Mars, so that when humans do set foot on Mars, we will have at least some understanding of the Red Planet!</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Hopefully within the next 20 years, we’ll have humans setting foot on Mars… and I certainly wouldn’t mind being one of them!</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Scientific reasons behind this go without saying!</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However, I also believe that space represents one of the last great frontiers – would be a great adventure, like Columbus (or the Vikings) sailing off to discover the new world!!!</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I also strongly believe that a Mars mission will be a truly international effort and will be something that the entire planet can get behind and draw inspiration from – something that is needed in our day and age, when all we seem to do is to fight one another…</a:t>
            </a: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Herschel noted changing sizes of polar caps</a:t>
            </a:r>
            <a:endParaRPr/>
          </a:p>
          <a:p>
            <a:pPr marL="0" lvl="0" indent="0" algn="l" rtl="0">
              <a:spcBef>
                <a:spcPts val="0"/>
              </a:spcBef>
              <a:spcAft>
                <a:spcPts val="0"/>
              </a:spcAft>
              <a:buNone/>
            </a:pPr>
            <a:endParaRPr/>
          </a:p>
          <a:p>
            <a:pPr marL="0" lvl="0" indent="0" algn="l" rtl="0">
              <a:spcBef>
                <a:spcPts val="0"/>
              </a:spcBef>
              <a:spcAft>
                <a:spcPts val="0"/>
              </a:spcAft>
              <a:buNone/>
            </a:pPr>
            <a:r>
              <a:rPr lang="en-US"/>
              <a:t>Asaph Hall; named after the horses that pull the chariot of mars; telescope used was at 26 inch refractor (we have a 10 inch refractor)</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A whole new epoch in Mars studies came with the reports </a:t>
            </a:r>
            <a:r>
              <a:rPr lang="en-US" sz="1400" b="1">
                <a:latin typeface="Arial"/>
                <a:ea typeface="Arial"/>
                <a:cs typeface="Arial"/>
                <a:sym typeface="Arial"/>
              </a:rPr>
              <a:t>bi Giovanni Schiaperelli</a:t>
            </a:r>
            <a:r>
              <a:rPr lang="en-US">
                <a:latin typeface="Arial"/>
                <a:ea typeface="Arial"/>
                <a:cs typeface="Arial"/>
                <a:sym typeface="Arial"/>
              </a:rPr>
              <a:t> in the 1860s that he saw numerous channels (</a:t>
            </a:r>
            <a:r>
              <a:rPr lang="en-US" i="1">
                <a:latin typeface="Arial"/>
                <a:ea typeface="Arial"/>
                <a:cs typeface="Arial"/>
                <a:sym typeface="Arial"/>
              </a:rPr>
              <a:t>canali</a:t>
            </a:r>
            <a:r>
              <a:rPr lang="en-US">
                <a:latin typeface="Arial"/>
                <a:ea typeface="Arial"/>
                <a:cs typeface="Arial"/>
                <a:sym typeface="Arial"/>
              </a:rPr>
              <a:t>), immediately and sloppily translated into English as "canals". The implications were rather different... The existence of the canals was a matter of heated debate for decades, with skilled observers being either utterly convinced of their existence or equally convinced that they were misperceptions of scattered details. Clearly the dean of canal theorists was Percival Lowell</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Mars has remained in the human imagination, and not even the rise of science and technology has interrupted our wary fascination with this neighboring world.</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Were these Martians warlike and should we fear an invasion? Radio convinced us "yes" when a 1938 broadcast of "War of the Worlds" scared millions of listeners into believing that tentacled creatures had landed on Earth in their war machines.</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205" name="Google Shape;20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50</a:t>
            </a:fld>
            <a:endParaRPr sz="1200">
              <a:solidFill>
                <a:schemeClr val="dk1"/>
              </a:solidFill>
              <a:latin typeface="Times New Roman"/>
              <a:ea typeface="Times New Roman"/>
              <a:cs typeface="Times New Roman"/>
              <a:sym typeface="Times New Roman"/>
            </a:endParaRPr>
          </a:p>
        </p:txBody>
      </p:sp>
      <p:sp>
        <p:nvSpPr>
          <p:cNvPr id="637" name="Google Shape;63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8" name="Google Shape;638;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The red star shows where the Mars Phoenix Lander landed</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Introduce Phoenix.</a:t>
            </a:r>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51</a:t>
            </a:fld>
            <a:endParaRPr sz="1200">
              <a:solidFill>
                <a:schemeClr val="dk1"/>
              </a:solidFill>
              <a:latin typeface="Times New Roman"/>
              <a:ea typeface="Times New Roman"/>
              <a:cs typeface="Times New Roman"/>
              <a:sym typeface="Times New Roman"/>
            </a:endParaRPr>
          </a:p>
        </p:txBody>
      </p:sp>
      <p:sp>
        <p:nvSpPr>
          <p:cNvPr id="654" name="Google Shape;65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5" name="Google Shape;655;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NASA mission Phoenix Mars Lander will left Earth in August 2007 and reached Mars in June 2008.</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b="1">
                <a:latin typeface="Times New Roman"/>
                <a:ea typeface="Times New Roman"/>
                <a:cs typeface="Times New Roman"/>
                <a:sym typeface="Times New Roman"/>
              </a:rPr>
              <a:t>CSA</a:t>
            </a:r>
            <a:r>
              <a:rPr lang="en-US">
                <a:latin typeface="Times New Roman"/>
                <a:ea typeface="Times New Roman"/>
                <a:cs typeface="Times New Roman"/>
                <a:sym typeface="Times New Roman"/>
              </a:rPr>
              <a:t> is played an important role in this mission since it is </a:t>
            </a:r>
            <a:r>
              <a:rPr lang="en-US" b="1" i="0">
                <a:latin typeface="Times New Roman"/>
                <a:ea typeface="Times New Roman"/>
                <a:cs typeface="Times New Roman"/>
                <a:sym typeface="Times New Roman"/>
              </a:rPr>
              <a:t>responsible to deliver the meteorological instrument (MET) which will composed the lander's payload.</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52</a:t>
            </a:fld>
            <a:endParaRPr sz="1200">
              <a:solidFill>
                <a:schemeClr val="dk1"/>
              </a:solidFill>
              <a:latin typeface="Times New Roman"/>
              <a:ea typeface="Times New Roman"/>
              <a:cs typeface="Times New Roman"/>
              <a:sym typeface="Times New Roman"/>
            </a:endParaRPr>
          </a:p>
        </p:txBody>
      </p:sp>
      <p:sp>
        <p:nvSpPr>
          <p:cNvPr id="664" name="Google Shape;664;p53:notes"/>
          <p:cNvSpPr>
            <a:spLocks noGrp="1" noRot="1" noChangeAspect="1"/>
          </p:cNvSpPr>
          <p:nvPr>
            <p:ph type="sldImg" idx="2"/>
          </p:nvPr>
        </p:nvSpPr>
        <p:spPr>
          <a:xfrm>
            <a:off x="1179513"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143000" lvl="2" indent="-228600" algn="l" rtl="0">
              <a:spcBef>
                <a:spcPts val="0"/>
              </a:spcBef>
              <a:spcAft>
                <a:spcPts val="0"/>
              </a:spcAft>
              <a:buNone/>
            </a:pPr>
            <a:r>
              <a:rPr lang="en-US">
                <a:latin typeface="Arial"/>
                <a:ea typeface="Arial"/>
                <a:cs typeface="Arial"/>
                <a:sym typeface="Arial"/>
              </a:rPr>
              <a:t>And now to zoom forward again to our new frontier: space - Here we have the hero's circle of satellites and landers which have made it to mars</a:t>
            </a:r>
            <a:r>
              <a:rPr lang="en-US" b="1">
                <a:latin typeface="Arial"/>
                <a:ea typeface="Arial"/>
                <a:cs typeface="Arial"/>
                <a:sym typeface="Arial"/>
              </a:rPr>
              <a:t>.. 13 satellites have had successful missions to mars</a:t>
            </a:r>
            <a:r>
              <a:rPr lang="en-US">
                <a:latin typeface="Arial"/>
                <a:ea typeface="Arial"/>
                <a:cs typeface="Arial"/>
                <a:sym typeface="Arial"/>
              </a:rPr>
              <a:t>, around </a:t>
            </a:r>
            <a:r>
              <a:rPr lang="en-US" b="1">
                <a:latin typeface="Arial"/>
                <a:ea typeface="Arial"/>
                <a:cs typeface="Arial"/>
                <a:sym typeface="Arial"/>
              </a:rPr>
              <a:t>20 have failed in the attempt</a:t>
            </a:r>
            <a:r>
              <a:rPr lang="en-US">
                <a:latin typeface="Arial"/>
                <a:ea typeface="Arial"/>
                <a:cs typeface="Arial"/>
                <a:sym typeface="Arial"/>
              </a:rPr>
              <a:t>.. 20.. Imagine.. These may seem like cold blocks of metal, but each one is in fact the eyes and in some cases, arms, of teams of scientists and engineers, sometimes as many as 500 in a team back on earth.. These teams are in fact part of our present generation of heroic adventurers.. they command their robots movements with hope for great discovery but with great risks also… we command our mars explorers in once sense blind</a:t>
            </a:r>
            <a:r>
              <a:rPr lang="en-US" b="1">
                <a:latin typeface="Arial"/>
                <a:ea typeface="Arial"/>
                <a:cs typeface="Arial"/>
                <a:sym typeface="Arial"/>
              </a:rPr>
              <a:t>.. It takes between 8 and 20 minutes for commands simply to reach mars</a:t>
            </a:r>
            <a:r>
              <a:rPr lang="en-US">
                <a:latin typeface="Arial"/>
                <a:ea typeface="Arial"/>
                <a:cs typeface="Arial"/>
                <a:sym typeface="Arial"/>
              </a:rPr>
              <a:t>, and we can't see our robotic friends at all times.. Sometimes as our two planets rotate, the robotic explorers are on the other side lost from view..  </a:t>
            </a:r>
            <a:endParaRPr/>
          </a:p>
          <a:p>
            <a:pPr marL="1143000" lvl="2" indent="-228600" algn="l" rtl="0">
              <a:spcBef>
                <a:spcPts val="0"/>
              </a:spcBef>
              <a:spcAft>
                <a:spcPts val="0"/>
              </a:spcAft>
              <a:buNone/>
            </a:pPr>
            <a:endParaRPr>
              <a:latin typeface="Arial"/>
              <a:ea typeface="Arial"/>
              <a:cs typeface="Arial"/>
              <a:sym typeface="Arial"/>
            </a:endParaRPr>
          </a:p>
          <a:p>
            <a:pPr marL="1143000" lvl="2" indent="-228600" algn="l" rtl="0">
              <a:spcBef>
                <a:spcPts val="0"/>
              </a:spcBef>
              <a:spcAft>
                <a:spcPts val="0"/>
              </a:spcAft>
              <a:buNone/>
            </a:pPr>
            <a:r>
              <a:rPr lang="en-US">
                <a:latin typeface="Arial"/>
                <a:ea typeface="Arial"/>
                <a:cs typeface="Arial"/>
                <a:sym typeface="Arial"/>
              </a:rPr>
              <a:t>A spacecraft missing from this circle is the Japanese </a:t>
            </a:r>
            <a:r>
              <a:rPr lang="en-US" b="1">
                <a:latin typeface="Arial"/>
                <a:ea typeface="Arial"/>
                <a:cs typeface="Arial"/>
                <a:sym typeface="Arial"/>
              </a:rPr>
              <a:t>Nozomi</a:t>
            </a:r>
            <a:r>
              <a:rPr lang="en-US">
                <a:latin typeface="Arial"/>
                <a:ea typeface="Arial"/>
                <a:cs typeface="Arial"/>
                <a:sym typeface="Arial"/>
              </a:rPr>
              <a:t>, which was launched in 1998 but in the end through an engineering error flew past Mars.. This was Canada's first taste of planetary exploration, a scientist called Andrew Yau from University of Calgary built a small instrument to be carried on Nozomi.. While his experiment ultimately wasn't successful, the experience led to new partnerships with the japanese.. And laid the ground for future exploration..</a:t>
            </a:r>
            <a:endParaRPr/>
          </a:p>
          <a:p>
            <a:pPr marL="1143000" lvl="2" indent="-22860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54</a:t>
            </a:fld>
            <a:endParaRPr sz="1200">
              <a:solidFill>
                <a:schemeClr val="dk1"/>
              </a:solidFill>
              <a:latin typeface="Times New Roman"/>
              <a:ea typeface="Times New Roman"/>
              <a:cs typeface="Times New Roman"/>
              <a:sym typeface="Times New Roman"/>
            </a:endParaRPr>
          </a:p>
        </p:txBody>
      </p:sp>
      <p:sp>
        <p:nvSpPr>
          <p:cNvPr id="689" name="Google Shape;68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0" name="Google Shape;69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One of the main ways we can study other planets is actually using our knowledge gained from exploring Earth!</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This is something we term "comparative planetology".</a:t>
            </a:r>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1143000" lvl="2" indent="-228600" algn="l" rtl="0">
              <a:spcBef>
                <a:spcPts val="0"/>
              </a:spcBef>
              <a:spcAft>
                <a:spcPts val="0"/>
              </a:spcAft>
              <a:buClr>
                <a:schemeClr val="dk1"/>
              </a:buClr>
              <a:buSzPts val="1200"/>
              <a:buFont typeface="Arial"/>
              <a:buChar char="•"/>
            </a:pPr>
            <a:r>
              <a:rPr lang="en-US">
                <a:latin typeface="Arial"/>
                <a:ea typeface="Arial"/>
                <a:cs typeface="Arial"/>
                <a:sym typeface="Arial"/>
              </a:rPr>
              <a:t> So now we're going to look at some of the images sent back by these various spacecraft and compare with similar landforms on Earth.</a:t>
            </a:r>
            <a:endParaRPr/>
          </a:p>
          <a:p>
            <a:pPr marL="1143000" lvl="2" indent="-228600" algn="l" rtl="0">
              <a:spcBef>
                <a:spcPts val="0"/>
              </a:spcBef>
              <a:spcAft>
                <a:spcPts val="0"/>
              </a:spcAft>
              <a:buClr>
                <a:schemeClr val="dk1"/>
              </a:buClr>
              <a:buSzPts val="1200"/>
              <a:buFont typeface="Arial"/>
              <a:buChar char="•"/>
            </a:pPr>
            <a:r>
              <a:rPr lang="en-US">
                <a:latin typeface="Arial"/>
                <a:ea typeface="Arial"/>
                <a:cs typeface="Arial"/>
                <a:sym typeface="Arial"/>
              </a:rPr>
              <a:t>Does everyone understand what I mean by landforms?</a:t>
            </a:r>
            <a:endParaRPr/>
          </a:p>
          <a:p>
            <a:pPr marL="1143000" lvl="2" indent="-228600" algn="l" rtl="0">
              <a:spcBef>
                <a:spcPts val="0"/>
              </a:spcBef>
              <a:spcAft>
                <a:spcPts val="0"/>
              </a:spcAft>
              <a:buClr>
                <a:schemeClr val="dk1"/>
              </a:buClr>
              <a:buSzPts val="1200"/>
              <a:buFont typeface="Arial"/>
              <a:buChar char="•"/>
            </a:pPr>
            <a:r>
              <a:rPr lang="en-US">
                <a:latin typeface="Arial"/>
                <a:ea typeface="Arial"/>
                <a:cs typeface="Arial"/>
                <a:sym typeface="Arial"/>
              </a:rPr>
              <a:t>A: </a:t>
            </a:r>
            <a:r>
              <a:rPr lang="en-US" b="1">
                <a:latin typeface="Arial"/>
                <a:ea typeface="Arial"/>
                <a:cs typeface="Arial"/>
                <a:sym typeface="Arial"/>
              </a:rPr>
              <a:t>Landforms are basically any feature we see on the surface of a planet. E.g., river valley, mountain, etc.</a:t>
            </a:r>
            <a:endParaRPr/>
          </a:p>
          <a:p>
            <a:pPr marL="0" lvl="0" indent="0" algn="l" rtl="0">
              <a:spcBef>
                <a:spcPts val="0"/>
              </a:spcBef>
              <a:spcAft>
                <a:spcPts val="0"/>
              </a:spcAft>
              <a:buClr>
                <a:schemeClr val="dk1"/>
              </a:buClr>
              <a:buSzPts val="1200"/>
              <a:buFont typeface="Calibri"/>
              <a:buNone/>
            </a:pP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55</a:t>
            </a:fld>
            <a:endParaRPr sz="1200">
              <a:solidFill>
                <a:schemeClr val="dk1"/>
              </a:solidFill>
              <a:latin typeface="Times New Roman"/>
              <a:ea typeface="Times New Roman"/>
              <a:cs typeface="Times New Roman"/>
              <a:sym typeface="Times New Roman"/>
            </a:endParaRPr>
          </a:p>
        </p:txBody>
      </p:sp>
      <p:sp>
        <p:nvSpPr>
          <p:cNvPr id="699" name="Google Shape;699;p56:notes"/>
          <p:cNvSpPr>
            <a:spLocks noGrp="1" noRot="1" noChangeAspect="1"/>
          </p:cNvSpPr>
          <p:nvPr>
            <p:ph type="sldImg" idx="2"/>
          </p:nvPr>
        </p:nvSpPr>
        <p:spPr>
          <a:xfrm>
            <a:off x="1152525" y="685800"/>
            <a:ext cx="4667250" cy="3500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0" name="Google Shape;700;p56:notes"/>
          <p:cNvSpPr txBox="1">
            <a:spLocks noGrp="1"/>
          </p:cNvSpPr>
          <p:nvPr>
            <p:ph type="body" idx="1"/>
          </p:nvPr>
        </p:nvSpPr>
        <p:spPr>
          <a:xfrm>
            <a:off x="930275" y="4413250"/>
            <a:ext cx="5113338" cy="41846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But not everywhere on Mars looks like Earth does it?!!</a:t>
            </a:r>
            <a:endParaRPr/>
          </a:p>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Mars is cold and dry, so we go to some of the coldest, driest places on Earth – the world's polar deserts!</a:t>
            </a:r>
            <a:endParaRPr/>
          </a:p>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So does anyone know where in the world this may be?</a:t>
            </a:r>
            <a:endParaRPr/>
          </a:p>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A: Devon Island.</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Times New Roman"/>
                <a:ea typeface="Times New Roman"/>
                <a:cs typeface="Times New Roman"/>
                <a:sym typeface="Times New Roman"/>
              </a:rPr>
              <a:t>Polygonal Ground- generally attributed to </a:t>
            </a:r>
            <a:r>
              <a:rPr lang="en-US" sz="1200" b="0" i="0">
                <a:solidFill>
                  <a:schemeClr val="dk1"/>
                </a:solidFill>
                <a:latin typeface="Times New Roman"/>
                <a:ea typeface="Times New Roman"/>
                <a:cs typeface="Times New Roman"/>
                <a:sym typeface="Times New Roman"/>
              </a:rPr>
              <a:t> to the alternate freezing and thawing of soil layers containing water or ice</a:t>
            </a:r>
            <a:endParaRPr/>
          </a:p>
        </p:txBody>
      </p:sp>
      <p:sp>
        <p:nvSpPr>
          <p:cNvPr id="713" name="Google Shape;713;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6127d757f4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6127d757f4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g6127d757f4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a:t>
            </a:fld>
            <a:endParaRPr sz="1200">
              <a:solidFill>
                <a:schemeClr val="dk1"/>
              </a:solidFill>
              <a:latin typeface="Times New Roman"/>
              <a:ea typeface="Times New Roman"/>
              <a:cs typeface="Times New Roman"/>
              <a:sym typeface="Times New Roman"/>
            </a:endParaRPr>
          </a:p>
        </p:txBody>
      </p:sp>
      <p:sp>
        <p:nvSpPr>
          <p:cNvPr id="214" name="Google Shape;214;p6:notes"/>
          <p:cNvSpPr>
            <a:spLocks noGrp="1" noRot="1" noChangeAspect="1"/>
          </p:cNvSpPr>
          <p:nvPr>
            <p:ph type="sldImg" idx="2"/>
          </p:nvPr>
        </p:nvSpPr>
        <p:spPr>
          <a:xfrm>
            <a:off x="1179513"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We humans have always explored.. Here you can see an image of the ancient charts for navigation and early maps, and our means of early exploration, boats then flying machines..</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On the right you can see the next frontier, space.. We are no longer exploring for new continents, but now new worlds…</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Going to Mars is about exploration.. Most of us are born wanting to explore.. When we are born we want to learn to walk so we can go places ourselves, be independent, find out what is round the corner.. As we grow older, some of us keep that curiosity.. And a very few of us make exploration our lives… </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This top picture shows us a nice link between exploring in the past and where we are today.. I like it specially because it’s a great introduction to our topic today – the weather.. We can see big clouds behind the sailing ship and gondola..A hundred years ago people explored by sailing ship.. And were completely dependent on the weather..  </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b="1" u="sng">
                <a:latin typeface="Arial"/>
                <a:ea typeface="Arial"/>
                <a:cs typeface="Arial"/>
                <a:sym typeface="Arial"/>
              </a:rPr>
              <a:t>Now our next frontiers are in space.. Canadian modern day space explorers – astronauts - have already gone for a spacewalk from the US space shuttle. What we are going to talk about today – and what a lot of people are starting to talk about - is the next step.. A human expedition to the planet Mars…</a:t>
            </a:r>
            <a:endParaRPr/>
          </a:p>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7</a:t>
            </a:fld>
            <a:endParaRPr sz="1200">
              <a:solidFill>
                <a:schemeClr val="dk1"/>
              </a:solidFill>
              <a:latin typeface="Times New Roman"/>
              <a:ea typeface="Times New Roman"/>
              <a:cs typeface="Times New Roman"/>
              <a:sym typeface="Times New Roman"/>
            </a:endParaRPr>
          </a:p>
        </p:txBody>
      </p:sp>
      <p:sp>
        <p:nvSpPr>
          <p:cNvPr id="223" name="Google Shape;223;p7:notes"/>
          <p:cNvSpPr>
            <a:spLocks noGrp="1" noRot="1" noChangeAspect="1"/>
          </p:cNvSpPr>
          <p:nvPr>
            <p:ph type="sldImg" idx="2"/>
          </p:nvPr>
        </p:nvSpPr>
        <p:spPr>
          <a:xfrm>
            <a:off x="1152525" y="685800"/>
            <a:ext cx="4667250" cy="3500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p7:notes"/>
          <p:cNvSpPr txBox="1">
            <a:spLocks noGrp="1"/>
          </p:cNvSpPr>
          <p:nvPr>
            <p:ph type="body" idx="1"/>
          </p:nvPr>
        </p:nvSpPr>
        <p:spPr>
          <a:xfrm>
            <a:off x="930275" y="4413250"/>
            <a:ext cx="5113338" cy="41846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Mars is the most Earthlike planet in the Solar System</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It has seasons, days similar in length to the Earth day, it has an atmosphere, and it has polar caps that change with the seasons!! No other planet has these characteristics.</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Even more importantly, it is the only body in the solar system, besides the Earth, where water is known to have flowed across the surface!</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So, even though Mars today, is a cold, barren planet, in its past it was probably a warm, wet planet</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Liquid water is an absolute requirement for life as we know it.</a:t>
            </a:r>
            <a:endParaRPr/>
          </a:p>
          <a:p>
            <a:pPr marL="0" lvl="0" indent="-762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This is the crux of why we want to go to Mars: to address one of the fundamental scientific questions – are we alone in the universe?!!</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8</a:t>
            </a:fld>
            <a:endParaRPr sz="1200">
              <a:solidFill>
                <a:schemeClr val="dk1"/>
              </a:solidFill>
              <a:latin typeface="Times New Roman"/>
              <a:ea typeface="Times New Roman"/>
              <a:cs typeface="Times New Roman"/>
              <a:sym typeface="Times New Roman"/>
            </a:endParaRPr>
          </a:p>
        </p:txBody>
      </p:sp>
      <p:sp>
        <p:nvSpPr>
          <p:cNvPr id="230" name="Google Shape;23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 </a:t>
            </a:r>
            <a:r>
              <a:rPr lang="en-US">
                <a:latin typeface="Times New Roman"/>
                <a:ea typeface="Times New Roman"/>
                <a:cs typeface="Times New Roman"/>
                <a:sym typeface="Times New Roman"/>
              </a:rPr>
              <a:t>Now, let's compare Mars to Earth:</a:t>
            </a:r>
            <a:endParaRPr/>
          </a:p>
          <a:p>
            <a:pPr marL="0" lvl="0" indent="0" algn="l" rtl="0">
              <a:spcBef>
                <a:spcPts val="0"/>
              </a:spcBef>
              <a:spcAft>
                <a:spcPts val="0"/>
              </a:spcAft>
              <a:buNone/>
            </a:pPr>
            <a:r>
              <a:rPr lang="en-US">
                <a:latin typeface="Times New Roman"/>
                <a:ea typeface="Times New Roman"/>
                <a:cs typeface="Times New Roman"/>
                <a:sym typeface="Times New Roman"/>
              </a:rPr>
              <a:t>- Size of Mars relative to Earth (diameter): 1/2 of Earth</a:t>
            </a:r>
            <a:endParaRPr/>
          </a:p>
          <a:p>
            <a:pPr marL="0" lvl="0" indent="0" algn="l" rtl="0">
              <a:spcBef>
                <a:spcPts val="0"/>
              </a:spcBef>
              <a:spcAft>
                <a:spcPts val="0"/>
              </a:spcAft>
              <a:buNone/>
            </a:pPr>
            <a:r>
              <a:rPr lang="en-US">
                <a:latin typeface="Times New Roman"/>
                <a:ea typeface="Times New Roman"/>
                <a:cs typeface="Times New Roman"/>
                <a:sym typeface="Times New Roman"/>
              </a:rPr>
              <a:t>- Size of Mars relative to Earth (mass): 1/10 of Earth</a:t>
            </a:r>
            <a:endParaRPr/>
          </a:p>
          <a:p>
            <a:pPr marL="0" lvl="0" indent="0" algn="l" rtl="0">
              <a:spcBef>
                <a:spcPts val="0"/>
              </a:spcBef>
              <a:spcAft>
                <a:spcPts val="0"/>
              </a:spcAft>
              <a:buNone/>
            </a:pPr>
            <a:r>
              <a:rPr lang="en-US">
                <a:latin typeface="Times New Roman"/>
                <a:ea typeface="Times New Roman"/>
                <a:cs typeface="Times New Roman"/>
                <a:sym typeface="Times New Roman"/>
              </a:rPr>
              <a:t>- Surface gravity =&gt; 1/3 of Earth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9</a:t>
            </a:fld>
            <a:endParaRPr sz="1200">
              <a:solidFill>
                <a:schemeClr val="dk1"/>
              </a:solidFill>
              <a:latin typeface="Times New Roman"/>
              <a:ea typeface="Times New Roman"/>
              <a:cs typeface="Times New Roman"/>
              <a:sym typeface="Times New Roman"/>
            </a:endParaRPr>
          </a:p>
        </p:txBody>
      </p:sp>
      <p:sp>
        <p:nvSpPr>
          <p:cNvPr id="243" name="Google Shape;24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Q: What determines the length of a day?</a:t>
            </a:r>
            <a:endParaRPr/>
          </a:p>
          <a:p>
            <a:pPr marL="0" lvl="0" indent="0" algn="l" rtl="0">
              <a:spcBef>
                <a:spcPts val="0"/>
              </a:spcBef>
              <a:spcAft>
                <a:spcPts val="0"/>
              </a:spcAft>
              <a:buNone/>
            </a:pPr>
            <a:r>
              <a:rPr lang="en-US" b="1">
                <a:latin typeface="Times New Roman"/>
                <a:ea typeface="Times New Roman"/>
                <a:cs typeface="Times New Roman"/>
                <a:sym typeface="Times New Roman"/>
              </a:rPr>
              <a:t>A: Time required for a planet to rotate about it's own axis.</a:t>
            </a:r>
            <a:endParaRPr/>
          </a:p>
          <a:p>
            <a:pPr marL="0" lvl="0" indent="0" algn="l" rtl="0">
              <a:spcBef>
                <a:spcPts val="0"/>
              </a:spcBef>
              <a:spcAft>
                <a:spcPts val="0"/>
              </a:spcAft>
              <a:buNone/>
            </a:pPr>
            <a:r>
              <a:rPr lang="en-US">
                <a:latin typeface="Times New Roman"/>
                <a:ea typeface="Times New Roman"/>
                <a:cs typeface="Times New Roman"/>
                <a:sym typeface="Times New Roman"/>
              </a:rPr>
              <a:t>e.g. It takes Earth 24 hours to rotate about its axis (1 day)</a:t>
            </a:r>
            <a:endParaRPr/>
          </a:p>
          <a:p>
            <a:pPr marL="0" lvl="0" indent="0" algn="l" rtl="0">
              <a:spcBef>
                <a:spcPts val="0"/>
              </a:spcBef>
              <a:spcAft>
                <a:spcPts val="0"/>
              </a:spcAft>
              <a:buNone/>
            </a:pPr>
            <a:r>
              <a:rPr lang="en-US">
                <a:latin typeface="Times New Roman"/>
                <a:ea typeface="Times New Roman"/>
                <a:cs typeface="Times New Roman"/>
                <a:sym typeface="Times New Roman"/>
              </a:rPr>
              <a:t>Q: How long is a Mars day?</a:t>
            </a:r>
            <a:endParaRPr/>
          </a:p>
          <a:p>
            <a:pPr marL="0" lvl="0" indent="0" algn="l" rtl="0">
              <a:spcBef>
                <a:spcPts val="0"/>
              </a:spcBef>
              <a:spcAft>
                <a:spcPts val="0"/>
              </a:spcAft>
              <a:buNone/>
            </a:pPr>
            <a:r>
              <a:rPr lang="en-US">
                <a:latin typeface="Times New Roman"/>
                <a:ea typeface="Times New Roman"/>
                <a:cs typeface="Times New Roman"/>
                <a:sym typeface="Times New Roman"/>
              </a:rPr>
              <a:t>A: It take Mars 24hr 37 min 22.65 s to rotate about its axis (1 sol)</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Q: What determines the length of a year?</a:t>
            </a:r>
            <a:endParaRPr/>
          </a:p>
          <a:p>
            <a:pPr marL="0" lvl="0" indent="0" algn="l" rtl="0">
              <a:spcBef>
                <a:spcPts val="0"/>
              </a:spcBef>
              <a:spcAft>
                <a:spcPts val="0"/>
              </a:spcAft>
              <a:buNone/>
            </a:pPr>
            <a:r>
              <a:rPr lang="en-US">
                <a:latin typeface="Times New Roman"/>
                <a:ea typeface="Times New Roman"/>
                <a:cs typeface="Times New Roman"/>
                <a:sym typeface="Times New Roman"/>
              </a:rPr>
              <a:t>A: Time required for a planet to rotate around the Sun.</a:t>
            </a:r>
            <a:endParaRPr/>
          </a:p>
          <a:p>
            <a:pPr marL="0" lvl="0" indent="0" algn="l" rtl="0">
              <a:spcBef>
                <a:spcPts val="0"/>
              </a:spcBef>
              <a:spcAft>
                <a:spcPts val="0"/>
              </a:spcAft>
              <a:buNone/>
            </a:pPr>
            <a:r>
              <a:rPr lang="en-US">
                <a:latin typeface="Times New Roman"/>
                <a:ea typeface="Times New Roman"/>
                <a:cs typeface="Times New Roman"/>
                <a:sym typeface="Times New Roman"/>
              </a:rPr>
              <a:t>e.g. It takes Earth 365 days to orbit around the Sun (1 year)</a:t>
            </a:r>
            <a:endParaRPr/>
          </a:p>
          <a:p>
            <a:pPr marL="0" lvl="0" indent="0" algn="l" rtl="0">
              <a:spcBef>
                <a:spcPts val="0"/>
              </a:spcBef>
              <a:spcAft>
                <a:spcPts val="0"/>
              </a:spcAft>
              <a:buNone/>
            </a:pPr>
            <a:r>
              <a:rPr lang="en-US">
                <a:latin typeface="Times New Roman"/>
                <a:ea typeface="Times New Roman"/>
                <a:cs typeface="Times New Roman"/>
                <a:sym typeface="Times New Roman"/>
              </a:rPr>
              <a:t>Q: How long is a Mars year?</a:t>
            </a:r>
            <a:endParaRPr/>
          </a:p>
          <a:p>
            <a:pPr marL="0" lvl="0" indent="0" algn="l" rtl="0">
              <a:spcBef>
                <a:spcPts val="0"/>
              </a:spcBef>
              <a:spcAft>
                <a:spcPts val="0"/>
              </a:spcAft>
              <a:buNone/>
            </a:pPr>
            <a:r>
              <a:rPr lang="en-US">
                <a:latin typeface="Times New Roman"/>
                <a:ea typeface="Times New Roman"/>
                <a:cs typeface="Times New Roman"/>
                <a:sym typeface="Times New Roman"/>
              </a:rPr>
              <a:t>A: It takes 668 sols ~ 689 days to orbit around the Sun (1 "Mars" year)</a:t>
            </a:r>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rgbClr val="888888"/>
              </a:buClr>
              <a:buSzPts val="2100"/>
              <a:buNone/>
              <a:defRPr>
                <a:solidFill>
                  <a:srgbClr val="888888"/>
                </a:solidFill>
              </a:defRPr>
            </a:lvl1pPr>
            <a:lvl2pPr lvl="1" algn="ctr">
              <a:spcBef>
                <a:spcPts val="240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8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8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0"/>
              </a:spcBef>
              <a:spcAft>
                <a:spcPts val="0"/>
              </a:spcAft>
              <a:buClr>
                <a:srgbClr val="807F83"/>
              </a:buClr>
              <a:buSzPts val="2400"/>
              <a:buChar char="•"/>
              <a:defRPr sz="3200"/>
            </a:lvl1pPr>
            <a:lvl2pPr marL="914400" lvl="1" indent="-406400" algn="l">
              <a:spcBef>
                <a:spcPts val="2400"/>
              </a:spcBef>
              <a:spcAft>
                <a:spcPts val="0"/>
              </a:spcAft>
              <a:buClr>
                <a:srgbClr val="807F83"/>
              </a:buClr>
              <a:buSzPts val="2800"/>
              <a:buChar char="–"/>
              <a:defRPr sz="2800"/>
            </a:lvl2pPr>
            <a:lvl3pPr marL="1371600" lvl="2" indent="-381000" algn="l">
              <a:spcBef>
                <a:spcPts val="480"/>
              </a:spcBef>
              <a:spcAft>
                <a:spcPts val="0"/>
              </a:spcAft>
              <a:buClr>
                <a:srgbClr val="807F83"/>
              </a:buClr>
              <a:buSzPts val="2400"/>
              <a:buChar char="•"/>
              <a:defRPr sz="2400"/>
            </a:lvl3pPr>
            <a:lvl4pPr marL="1828800" lvl="3" indent="-355600" algn="l">
              <a:spcBef>
                <a:spcPts val="400"/>
              </a:spcBef>
              <a:spcAft>
                <a:spcPts val="0"/>
              </a:spcAft>
              <a:buClr>
                <a:srgbClr val="807F83"/>
              </a:buClr>
              <a:buSzPts val="2000"/>
              <a:buChar char="–"/>
              <a:defRPr sz="2000"/>
            </a:lvl4pPr>
            <a:lvl5pPr marL="2286000" lvl="4" indent="-355600" algn="l">
              <a:spcBef>
                <a:spcPts val="400"/>
              </a:spcBef>
              <a:spcAft>
                <a:spcPts val="0"/>
              </a:spcAft>
              <a:buClr>
                <a:srgbClr val="807F83"/>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3" name="Google Shape;73;p8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 name="Google Shape;74;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8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8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 name="Google Shape;80;p8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1" name="Google Shape;81;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8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8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8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g6127d757f4_0_14"/>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6127d757f4_0_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Clr>
                <a:srgbClr val="888888"/>
              </a:buClr>
              <a:buSzPts val="2100"/>
              <a:buNone/>
              <a:defRPr>
                <a:solidFill>
                  <a:srgbClr val="888888"/>
                </a:solidFill>
              </a:defRPr>
            </a:lvl1pPr>
            <a:lvl2pPr lvl="1" algn="ctr" rtl="0">
              <a:spcBef>
                <a:spcPts val="240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05" name="Google Shape;105;g6127d757f4_0_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g6127d757f4_0_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6127d757f4_0_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g6127d757f4_0_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g6127d757f4_0_2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1" name="Google Shape;111;g6127d757f4_0_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g6127d757f4_0_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6127d757f4_0_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g6127d757f4_0_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6127d757f4_0_26"/>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17" name="Google Shape;117;g6127d757f4_0_26"/>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18" name="Google Shape;118;g6127d757f4_0_2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g6127d757f4_0_2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g6127d757f4_0_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g6127d757f4_0_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g6127d757f4_0_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g6127d757f4_0_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6127d757f4_0_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6"/>
        <p:cNvGrpSpPr/>
        <p:nvPr/>
      </p:nvGrpSpPr>
      <p:grpSpPr>
        <a:xfrm>
          <a:off x="0" y="0"/>
          <a:ext cx="0" cy="0"/>
          <a:chOff x="0" y="0"/>
          <a:chExt cx="0" cy="0"/>
        </a:xfrm>
      </p:grpSpPr>
      <p:sp>
        <p:nvSpPr>
          <p:cNvPr id="127" name="Google Shape;127;g6127d757f4_0_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5000"/>
              <a:buFont typeface="Arial"/>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 name="Google Shape;128;g6127d757f4_0_38"/>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29" name="Google Shape;129;g6127d757f4_0_38"/>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30" name="Google Shape;130;g6127d757f4_0_38"/>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31" name="Google Shape;131;g6127d757f4_0_38"/>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32" name="Google Shape;132;g6127d757f4_0_3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g6127d757f4_0_3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g6127d757f4_0_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
        <p:nvSpPr>
          <p:cNvPr id="136" name="Google Shape;136;g6127d757f4_0_4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g6127d757f4_0_4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6127d757f4_0_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
        <p:cNvGrpSpPr/>
        <p:nvPr/>
      </p:nvGrpSpPr>
      <p:grpSpPr>
        <a:xfrm>
          <a:off x="0" y="0"/>
          <a:ext cx="0" cy="0"/>
          <a:chOff x="0" y="0"/>
          <a:chExt cx="0" cy="0"/>
        </a:xfrm>
      </p:grpSpPr>
      <p:sp>
        <p:nvSpPr>
          <p:cNvPr id="140" name="Google Shape;140;g6127d757f4_0_51"/>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C1B71"/>
              </a:buClr>
              <a:buSzPts val="4000"/>
              <a:buFont typeface="Arial"/>
              <a:buNone/>
              <a:defRPr sz="4000" b="1" cap="none"/>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g6127d757f4_0_5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88888"/>
              </a:buClr>
              <a:buSzPts val="1500"/>
              <a:buNone/>
              <a:defRPr sz="2000">
                <a:solidFill>
                  <a:srgbClr val="888888"/>
                </a:solidFill>
              </a:defRPr>
            </a:lvl1pPr>
            <a:lvl2pPr marL="914400" lvl="1" indent="-228600" algn="l" rtl="0">
              <a:spcBef>
                <a:spcPts val="240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42" name="Google Shape;142;g6127d757f4_0_5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g6127d757f4_0_5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4" name="Google Shape;144;g6127d757f4_0_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5"/>
        <p:cNvGrpSpPr/>
        <p:nvPr/>
      </p:nvGrpSpPr>
      <p:grpSpPr>
        <a:xfrm>
          <a:off x="0" y="0"/>
          <a:ext cx="0" cy="0"/>
          <a:chOff x="0" y="0"/>
          <a:chExt cx="0" cy="0"/>
        </a:xfrm>
      </p:grpSpPr>
      <p:sp>
        <p:nvSpPr>
          <p:cNvPr id="146" name="Google Shape;146;g6127d757f4_0_57"/>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 name="Google Shape;147;g6127d757f4_0_57"/>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rgbClr val="807F83"/>
              </a:buClr>
              <a:buSzPts val="2400"/>
              <a:buChar char="•"/>
              <a:defRPr sz="3200"/>
            </a:lvl1pPr>
            <a:lvl2pPr marL="914400" lvl="1" indent="-406400" algn="l" rtl="0">
              <a:spcBef>
                <a:spcPts val="2400"/>
              </a:spcBef>
              <a:spcAft>
                <a:spcPts val="0"/>
              </a:spcAft>
              <a:buClr>
                <a:srgbClr val="807F83"/>
              </a:buClr>
              <a:buSzPts val="2800"/>
              <a:buChar char="–"/>
              <a:defRPr sz="2800"/>
            </a:lvl2pPr>
            <a:lvl3pPr marL="1371600" lvl="2" indent="-381000" algn="l" rtl="0">
              <a:spcBef>
                <a:spcPts val="480"/>
              </a:spcBef>
              <a:spcAft>
                <a:spcPts val="0"/>
              </a:spcAft>
              <a:buClr>
                <a:srgbClr val="807F83"/>
              </a:buClr>
              <a:buSzPts val="2400"/>
              <a:buChar char="•"/>
              <a:defRPr sz="2400"/>
            </a:lvl3pPr>
            <a:lvl4pPr marL="1828800" lvl="3" indent="-355600" algn="l" rtl="0">
              <a:spcBef>
                <a:spcPts val="400"/>
              </a:spcBef>
              <a:spcAft>
                <a:spcPts val="0"/>
              </a:spcAft>
              <a:buClr>
                <a:srgbClr val="807F83"/>
              </a:buClr>
              <a:buSzPts val="2000"/>
              <a:buChar char="–"/>
              <a:defRPr sz="2000"/>
            </a:lvl4pPr>
            <a:lvl5pPr marL="2286000" lvl="4" indent="-355600" algn="l" rtl="0">
              <a:spcBef>
                <a:spcPts val="400"/>
              </a:spcBef>
              <a:spcAft>
                <a:spcPts val="0"/>
              </a:spcAft>
              <a:buClr>
                <a:srgbClr val="807F83"/>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48" name="Google Shape;148;g6127d757f4_0_57"/>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49" name="Google Shape;149;g6127d757f4_0_5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g6127d757f4_0_5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6127d757f4_0_5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2"/>
        <p:cNvGrpSpPr/>
        <p:nvPr/>
      </p:nvGrpSpPr>
      <p:grpSpPr>
        <a:xfrm>
          <a:off x="0" y="0"/>
          <a:ext cx="0" cy="0"/>
          <a:chOff x="0" y="0"/>
          <a:chExt cx="0" cy="0"/>
        </a:xfrm>
      </p:grpSpPr>
      <p:sp>
        <p:nvSpPr>
          <p:cNvPr id="153" name="Google Shape;153;g6127d757f4_0_64"/>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g6127d757f4_0_6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5" name="Google Shape;155;g6127d757f4_0_64"/>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56" name="Google Shape;156;g6127d757f4_0_6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6127d757f4_0_6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6127d757f4_0_6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9"/>
        <p:cNvGrpSpPr/>
        <p:nvPr/>
      </p:nvGrpSpPr>
      <p:grpSpPr>
        <a:xfrm>
          <a:off x="0" y="0"/>
          <a:ext cx="0" cy="0"/>
          <a:chOff x="0" y="0"/>
          <a:chExt cx="0" cy="0"/>
        </a:xfrm>
      </p:grpSpPr>
      <p:sp>
        <p:nvSpPr>
          <p:cNvPr id="160" name="Google Shape;160;g6127d757f4_0_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1" name="Google Shape;161;g6127d757f4_0_71"/>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2" name="Google Shape;162;g6127d757f4_0_7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g6127d757f4_0_7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4" name="Google Shape;164;g6127d757f4_0_7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5"/>
        <p:cNvGrpSpPr/>
        <p:nvPr/>
      </p:nvGrpSpPr>
      <p:grpSpPr>
        <a:xfrm>
          <a:off x="0" y="0"/>
          <a:ext cx="0" cy="0"/>
          <a:chOff x="0" y="0"/>
          <a:chExt cx="0" cy="0"/>
        </a:xfrm>
      </p:grpSpPr>
      <p:sp>
        <p:nvSpPr>
          <p:cNvPr id="166" name="Google Shape;166;g6127d757f4_0_77"/>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g6127d757f4_0_77"/>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68" name="Google Shape;168;g6127d757f4_0_7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g6127d757f4_0_7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g6127d757f4_0_7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EXT_AND_CLIPART">
    <p:spTree>
      <p:nvGrpSpPr>
        <p:cNvPr id="1" name="Shape 27"/>
        <p:cNvGrpSpPr/>
        <p:nvPr/>
      </p:nvGrpSpPr>
      <p:grpSpPr>
        <a:xfrm>
          <a:off x="0" y="0"/>
          <a:ext cx="0" cy="0"/>
          <a:chOff x="0" y="0"/>
          <a:chExt cx="0" cy="0"/>
        </a:xfrm>
      </p:grpSpPr>
      <p:sp>
        <p:nvSpPr>
          <p:cNvPr id="28" name="Google Shape;28;p7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3"/>
          <p:cNvSpPr txBox="1">
            <a:spLocks noGrp="1"/>
          </p:cNvSpPr>
          <p:nvPr>
            <p:ph type="body" idx="1"/>
          </p:nvPr>
        </p:nvSpPr>
        <p:spPr>
          <a:xfrm>
            <a:off x="685800" y="2108200"/>
            <a:ext cx="3810000" cy="3957638"/>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73"/>
          <p:cNvSpPr>
            <a:spLocks noGrp="1"/>
          </p:cNvSpPr>
          <p:nvPr>
            <p:ph type="clipArt" idx="2"/>
          </p:nvPr>
        </p:nvSpPr>
        <p:spPr>
          <a:xfrm>
            <a:off x="4648200" y="2108200"/>
            <a:ext cx="3810000" cy="3957638"/>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 name="Google Shape;31;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able" type="tbl">
  <p:cSld name="TABLE">
    <p:spTree>
      <p:nvGrpSpPr>
        <p:cNvPr id="1" name="Shape 34"/>
        <p:cNvGrpSpPr/>
        <p:nvPr/>
      </p:nvGrpSpPr>
      <p:grpSpPr>
        <a:xfrm>
          <a:off x="0" y="0"/>
          <a:ext cx="0" cy="0"/>
          <a:chOff x="0" y="0"/>
          <a:chExt cx="0" cy="0"/>
        </a:xfrm>
      </p:grpSpPr>
      <p:sp>
        <p:nvSpPr>
          <p:cNvPr id="35" name="Google Shape;35;p7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7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C1B71"/>
              </a:buClr>
              <a:buSzPts val="4000"/>
              <a:buFont typeface="Arial"/>
              <a:buNone/>
              <a:defRPr sz="4000" b="1" cap="none"/>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88888"/>
              </a:buClr>
              <a:buSzPts val="1500"/>
              <a:buNone/>
              <a:defRPr sz="2000">
                <a:solidFill>
                  <a:srgbClr val="888888"/>
                </a:solidFill>
              </a:defRPr>
            </a:lvl1pPr>
            <a:lvl2pPr marL="914400" lvl="1" indent="-228600" algn="l">
              <a:spcBef>
                <a:spcPts val="240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1" name="Google Shape;51;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7" name="Google Shape;57;p7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8" name="Google Shape;58;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5000"/>
              <a:buFont typeface="Arial"/>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 name="Google Shape;64;p7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 name="Google Shape;65;p7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6" name="Google Shape;66;p7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 name="Google Shape;67;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a:spcBef>
                <a:spcPts val="12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6"/>
        <p:cNvGrpSpPr/>
        <p:nvPr/>
      </p:nvGrpSpPr>
      <p:grpSpPr>
        <a:xfrm>
          <a:off x="0" y="0"/>
          <a:ext cx="0" cy="0"/>
          <a:chOff x="0" y="0"/>
          <a:chExt cx="0" cy="0"/>
        </a:xfrm>
      </p:grpSpPr>
      <p:sp>
        <p:nvSpPr>
          <p:cNvPr id="97" name="Google Shape;97;g6127d757f4_0_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rtl="0">
              <a:spcBef>
                <a:spcPts val="12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 name="Google Shape;98;g6127d757f4_0_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g6127d757f4_0_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g6127d757f4_0_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g6127d757f4_0_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hyperlink" Target="http://upload.wikimedia.org/wikipedia/commons/a/a5/Opportunity_at_Victoria_Crater_from_Mars_reconnaissance_orbiter.jp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hyperlink" Target="http://upload.wikimedia.org/wikipedia/commons/d/d8/NASA_Mars_Rover.jpg" TargetMode="Externa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55.jpg"/></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hyperlink" Target="http://www.windows2universe.org/mars/mars_orbit.html"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96.jpg"/></Relationships>
</file>

<file path=ppt/slides/_rels/slide5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98.jp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pic>
        <p:nvPicPr>
          <p:cNvPr id="176" name="Google Shape;176;p1"/>
          <p:cNvPicPr preferRelativeResize="0"/>
          <p:nvPr/>
        </p:nvPicPr>
        <p:blipFill rotWithShape="1">
          <a:blip r:embed="rId4">
            <a:alphaModFix/>
          </a:blip>
          <a:srcRect/>
          <a:stretch/>
        </p:blipFill>
        <p:spPr>
          <a:xfrm>
            <a:off x="0" y="10672"/>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0"/>
          <p:cNvSpPr txBox="1">
            <a:spLocks noGrp="1"/>
          </p:cNvSpPr>
          <p:nvPr>
            <p:ph type="title"/>
          </p:nvPr>
        </p:nvSpPr>
        <p:spPr>
          <a:xfrm>
            <a:off x="312420" y="234951"/>
            <a:ext cx="840105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Mars Facts – Distance</a:t>
            </a:r>
            <a:endParaRPr/>
          </a:p>
        </p:txBody>
      </p:sp>
      <p:sp>
        <p:nvSpPr>
          <p:cNvPr id="259" name="Google Shape;259;p1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687600" lvl="0" indent="-554250" algn="l" rtl="0">
              <a:spcBef>
                <a:spcPts val="0"/>
              </a:spcBef>
              <a:spcAft>
                <a:spcPts val="0"/>
              </a:spcAft>
              <a:buClr>
                <a:srgbClr val="807F83"/>
              </a:buClr>
              <a:buSzPts val="2100"/>
              <a:buNone/>
            </a:pPr>
            <a:endParaRPr/>
          </a:p>
          <a:p>
            <a:pPr marL="687600" lvl="0" indent="-554250" algn="l" rtl="0">
              <a:spcBef>
                <a:spcPts val="2400"/>
              </a:spcBef>
              <a:spcAft>
                <a:spcPts val="0"/>
              </a:spcAft>
              <a:buClr>
                <a:srgbClr val="807F83"/>
              </a:buClr>
              <a:buSzPts val="2100"/>
              <a:buNone/>
            </a:pPr>
            <a:endParaRPr/>
          </a:p>
        </p:txBody>
      </p:sp>
      <p:pic>
        <p:nvPicPr>
          <p:cNvPr id="260" name="Google Shape;260;p10" descr="W:\Education\2006\Educator's Conference\Day 1\Mars Exploration (Phoenix)\Mars analogue sites images\Mars-Earth Orbits.gif"/>
          <p:cNvPicPr preferRelativeResize="0"/>
          <p:nvPr/>
        </p:nvPicPr>
        <p:blipFill rotWithShape="1">
          <a:blip r:embed="rId3">
            <a:alphaModFix/>
          </a:blip>
          <a:srcRect l="3691" t="1488" r="9593" b="2781"/>
          <a:stretch/>
        </p:blipFill>
        <p:spPr>
          <a:xfrm>
            <a:off x="2393315" y="1463675"/>
            <a:ext cx="4239260" cy="4041775"/>
          </a:xfrm>
          <a:prstGeom prst="rect">
            <a:avLst/>
          </a:prstGeom>
          <a:noFill/>
          <a:ln>
            <a:noFill/>
          </a:ln>
        </p:spPr>
      </p:pic>
      <p:sp>
        <p:nvSpPr>
          <p:cNvPr id="261" name="Google Shape;261;p10"/>
          <p:cNvSpPr txBox="1"/>
          <p:nvPr/>
        </p:nvSpPr>
        <p:spPr>
          <a:xfrm>
            <a:off x="0" y="1625601"/>
            <a:ext cx="257111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Earth: 150 million km </a:t>
            </a:r>
            <a:endParaRPr/>
          </a:p>
        </p:txBody>
      </p:sp>
      <p:sp>
        <p:nvSpPr>
          <p:cNvPr id="262" name="Google Shape;262;p10"/>
          <p:cNvSpPr txBox="1"/>
          <p:nvPr/>
        </p:nvSpPr>
        <p:spPr>
          <a:xfrm>
            <a:off x="190589" y="5491339"/>
            <a:ext cx="257111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Mars: 228 million km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1"/>
          <p:cNvSpPr txBox="1">
            <a:spLocks noGrp="1"/>
          </p:cNvSpPr>
          <p:nvPr>
            <p:ph type="title"/>
          </p:nvPr>
        </p:nvSpPr>
        <p:spPr>
          <a:xfrm>
            <a:off x="685800" y="190501"/>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800"/>
              <a:buFont typeface="Arial"/>
              <a:buNone/>
            </a:pPr>
            <a:r>
              <a:rPr lang="en-US" sz="4800">
                <a:solidFill>
                  <a:schemeClr val="dk1"/>
                </a:solidFill>
              </a:rPr>
              <a:t>Mars Facts – Atmosphere</a:t>
            </a:r>
            <a:endParaRPr/>
          </a:p>
        </p:txBody>
      </p:sp>
      <p:sp>
        <p:nvSpPr>
          <p:cNvPr id="269" name="Google Shape;269;p11"/>
          <p:cNvSpPr txBox="1">
            <a:spLocks noGrp="1"/>
          </p:cNvSpPr>
          <p:nvPr>
            <p:ph type="body" idx="1"/>
          </p:nvPr>
        </p:nvSpPr>
        <p:spPr>
          <a:xfrm>
            <a:off x="377825" y="1457325"/>
            <a:ext cx="4699000" cy="1576388"/>
          </a:xfrm>
          <a:prstGeom prst="rect">
            <a:avLst/>
          </a:prstGeom>
          <a:noFill/>
          <a:ln>
            <a:noFill/>
          </a:ln>
        </p:spPr>
        <p:txBody>
          <a:bodyPr spcFirstLastPara="1" wrap="square" lIns="91425" tIns="45700" rIns="91425" bIns="45700" anchor="t" anchorCtr="0">
            <a:normAutofit/>
          </a:bodyPr>
          <a:lstStyle/>
          <a:p>
            <a:pPr marL="687600" lvl="0" indent="-723001" algn="l" rtl="0">
              <a:lnSpc>
                <a:spcPct val="90000"/>
              </a:lnSpc>
              <a:spcBef>
                <a:spcPts val="0"/>
              </a:spcBef>
              <a:spcAft>
                <a:spcPts val="0"/>
              </a:spcAft>
              <a:buClr>
                <a:schemeClr val="dk1"/>
              </a:buClr>
              <a:buSzPts val="2500"/>
              <a:buChar char="•"/>
            </a:pPr>
            <a:r>
              <a:rPr lang="en-US" sz="2500">
                <a:solidFill>
                  <a:schemeClr val="dk1"/>
                </a:solidFill>
              </a:rPr>
              <a:t>Earth's atmosphere:</a:t>
            </a:r>
            <a:endParaRPr sz="2500"/>
          </a:p>
          <a:p>
            <a:pPr marL="742950" lvl="1" indent="-280035" algn="l" rtl="0">
              <a:lnSpc>
                <a:spcPct val="90000"/>
              </a:lnSpc>
              <a:spcBef>
                <a:spcPts val="2918"/>
              </a:spcBef>
              <a:spcAft>
                <a:spcPts val="0"/>
              </a:spcAft>
              <a:buClr>
                <a:schemeClr val="dk1"/>
              </a:buClr>
              <a:buSzPts val="2500"/>
              <a:buChar char="–"/>
            </a:pPr>
            <a:r>
              <a:rPr lang="en-US" sz="2500">
                <a:solidFill>
                  <a:schemeClr val="dk1"/>
                </a:solidFill>
              </a:rPr>
              <a:t>78% N, 21% O, 1% Ar + trace gases</a:t>
            </a:r>
            <a:endParaRPr sz="2500"/>
          </a:p>
          <a:p>
            <a:pPr marL="687600" lvl="0" indent="-564251" algn="l" rtl="0">
              <a:lnSpc>
                <a:spcPct val="90000"/>
              </a:lnSpc>
              <a:spcBef>
                <a:spcPts val="0"/>
              </a:spcBef>
              <a:spcAft>
                <a:spcPts val="0"/>
              </a:spcAft>
              <a:buClr>
                <a:srgbClr val="807F83"/>
              </a:buClr>
              <a:buSzPts val="1942"/>
              <a:buNone/>
            </a:pPr>
            <a:endParaRPr sz="2500">
              <a:solidFill>
                <a:schemeClr val="lt1"/>
              </a:solidFill>
            </a:endParaRPr>
          </a:p>
        </p:txBody>
      </p:sp>
      <p:sp>
        <p:nvSpPr>
          <p:cNvPr id="270" name="Google Shape;270;p11"/>
          <p:cNvSpPr/>
          <p:nvPr/>
        </p:nvSpPr>
        <p:spPr>
          <a:xfrm>
            <a:off x="3000375" y="1800225"/>
            <a:ext cx="9144000" cy="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1" name="Google Shape;271;p11" descr="W:\Education\2006\Educator's Conference\Day 1\Mars Exploration (Phoenix)\Presentation pictures\Mars atmosphere.jpg"/>
          <p:cNvPicPr preferRelativeResize="0"/>
          <p:nvPr/>
        </p:nvPicPr>
        <p:blipFill rotWithShape="1">
          <a:blip r:embed="rId3">
            <a:alphaModFix/>
          </a:blip>
          <a:srcRect/>
          <a:stretch/>
        </p:blipFill>
        <p:spPr>
          <a:xfrm>
            <a:off x="5076825" y="1705292"/>
            <a:ext cx="3617913" cy="4067175"/>
          </a:xfrm>
          <a:prstGeom prst="rect">
            <a:avLst/>
          </a:prstGeom>
          <a:noFill/>
          <a:ln>
            <a:noFill/>
          </a:ln>
        </p:spPr>
      </p:pic>
      <p:sp>
        <p:nvSpPr>
          <p:cNvPr id="272" name="Google Shape;272;p11"/>
          <p:cNvSpPr/>
          <p:nvPr/>
        </p:nvSpPr>
        <p:spPr>
          <a:xfrm>
            <a:off x="377825" y="3738880"/>
            <a:ext cx="4699000" cy="1798638"/>
          </a:xfrm>
          <a:prstGeom prst="rect">
            <a:avLst/>
          </a:prstGeom>
          <a:noFill/>
          <a:ln>
            <a:noFill/>
          </a:ln>
        </p:spPr>
        <p:txBody>
          <a:bodyPr spcFirstLastPara="1" wrap="square" lIns="91425" tIns="45700" rIns="91425" bIns="45700" anchor="t" anchorCtr="0">
            <a:noAutofit/>
          </a:bodyPr>
          <a:lstStyle/>
          <a:p>
            <a:pPr marL="342900" marR="0" lvl="0" indent="-323850" algn="l" rtl="0">
              <a:spcBef>
                <a:spcPts val="0"/>
              </a:spcBef>
              <a:spcAft>
                <a:spcPts val="0"/>
              </a:spcAft>
              <a:buClr>
                <a:schemeClr val="dk1"/>
              </a:buClr>
              <a:buSzPts val="2500"/>
              <a:buChar char="•"/>
            </a:pPr>
            <a:r>
              <a:rPr lang="en-US" sz="2500">
                <a:solidFill>
                  <a:schemeClr val="dk1"/>
                </a:solidFill>
              </a:rPr>
              <a:t>Martian atmospheric composition:</a:t>
            </a:r>
            <a:endParaRPr sz="2500"/>
          </a:p>
          <a:p>
            <a:pPr marL="742950" marR="0" lvl="1" indent="-266700" algn="l" rtl="0">
              <a:spcBef>
                <a:spcPts val="560"/>
              </a:spcBef>
              <a:spcAft>
                <a:spcPts val="0"/>
              </a:spcAft>
              <a:buClr>
                <a:schemeClr val="dk1"/>
              </a:buClr>
              <a:buSzPts val="2500"/>
              <a:buChar char="–"/>
            </a:pPr>
            <a:r>
              <a:rPr lang="en-US" sz="2500" i="0" u="none" strike="noStrike" cap="none">
                <a:solidFill>
                  <a:schemeClr val="dk1"/>
                </a:solidFill>
              </a:rPr>
              <a:t>95% CO</a:t>
            </a:r>
            <a:r>
              <a:rPr lang="en-US" sz="2500" i="0" u="none" strike="noStrike" cap="none" baseline="-25000">
                <a:solidFill>
                  <a:schemeClr val="dk1"/>
                </a:solidFill>
              </a:rPr>
              <a:t>2</a:t>
            </a:r>
            <a:r>
              <a:rPr lang="en-US" sz="2500" i="0" u="none" strike="noStrike" cap="none">
                <a:solidFill>
                  <a:schemeClr val="dk1"/>
                </a:solidFill>
              </a:rPr>
              <a:t> + 5% dust + trace gases</a:t>
            </a:r>
            <a:endParaRPr sz="2500"/>
          </a:p>
          <a:p>
            <a:pPr marL="342900" marR="0" lvl="0" indent="-165100" algn="l" rtl="0">
              <a:spcBef>
                <a:spcPts val="560"/>
              </a:spcBef>
              <a:spcAft>
                <a:spcPts val="0"/>
              </a:spcAft>
              <a:buClr>
                <a:schemeClr val="dk1"/>
              </a:buClr>
              <a:buSzPts val="2800"/>
              <a:buFont typeface="Calibri"/>
              <a:buNone/>
            </a:pPr>
            <a:endParaRPr sz="25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2"/>
          <p:cNvSpPr txBox="1">
            <a:spLocks noGrp="1"/>
          </p:cNvSpPr>
          <p:nvPr>
            <p:ph type="title"/>
          </p:nvPr>
        </p:nvSpPr>
        <p:spPr>
          <a:xfrm>
            <a:off x="685800" y="34544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Arial"/>
              <a:buNone/>
            </a:pPr>
            <a:r>
              <a:rPr lang="en-US" sz="4400">
                <a:solidFill>
                  <a:schemeClr val="dk1"/>
                </a:solidFill>
              </a:rPr>
              <a:t>Mars Weather – Dust storms</a:t>
            </a:r>
            <a:endParaRPr/>
          </a:p>
        </p:txBody>
      </p:sp>
      <p:pic>
        <p:nvPicPr>
          <p:cNvPr id="279" name="Google Shape;279;p12" descr="W:\Education\2005\Educator's Conference\Day 1\Getting to Know Mars\dd_enhanced_456.gif"/>
          <p:cNvPicPr preferRelativeResize="0"/>
          <p:nvPr/>
        </p:nvPicPr>
        <p:blipFill rotWithShape="1">
          <a:blip r:embed="rId3">
            <a:alphaModFix/>
          </a:blip>
          <a:srcRect/>
          <a:stretch/>
        </p:blipFill>
        <p:spPr>
          <a:xfrm>
            <a:off x="323850" y="2197100"/>
            <a:ext cx="8599488" cy="294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3"/>
          <p:cNvSpPr txBox="1">
            <a:spLocks noGrp="1"/>
          </p:cNvSpPr>
          <p:nvPr>
            <p:ph type="title"/>
          </p:nvPr>
        </p:nvSpPr>
        <p:spPr>
          <a:xfrm>
            <a:off x="685800" y="24384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Dust Storms</a:t>
            </a:r>
            <a:endParaRPr/>
          </a:p>
        </p:txBody>
      </p:sp>
      <p:pic>
        <p:nvPicPr>
          <p:cNvPr id="286" name="Google Shape;286;p13"/>
          <p:cNvPicPr preferRelativeResize="0">
            <a:picLocks noGrp="1"/>
          </p:cNvPicPr>
          <p:nvPr>
            <p:ph type="body" idx="1"/>
          </p:nvPr>
        </p:nvPicPr>
        <p:blipFill rotWithShape="1">
          <a:blip r:embed="rId3">
            <a:alphaModFix/>
          </a:blip>
          <a:srcRect/>
          <a:stretch/>
        </p:blipFill>
        <p:spPr>
          <a:xfrm>
            <a:off x="966027" y="1386840"/>
            <a:ext cx="7211946" cy="42911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4"/>
          <p:cNvSpPr txBox="1">
            <a:spLocks noGrp="1"/>
          </p:cNvSpPr>
          <p:nvPr>
            <p:ph type="title"/>
          </p:nvPr>
        </p:nvSpPr>
        <p:spPr>
          <a:xfrm>
            <a:off x="685800" y="30480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000"/>
              <a:buFont typeface="Arial"/>
              <a:buNone/>
            </a:pPr>
            <a:r>
              <a:rPr lang="en-US" sz="4000">
                <a:solidFill>
                  <a:schemeClr val="dk1"/>
                </a:solidFill>
              </a:rPr>
              <a:t>Mars Weather – Temperature</a:t>
            </a:r>
            <a:endParaRPr/>
          </a:p>
        </p:txBody>
      </p:sp>
      <p:graphicFrame>
        <p:nvGraphicFramePr>
          <p:cNvPr id="293" name="Google Shape;293;p14"/>
          <p:cNvGraphicFramePr/>
          <p:nvPr/>
        </p:nvGraphicFramePr>
        <p:xfrm>
          <a:off x="3060700" y="1783408"/>
          <a:ext cx="5778500" cy="3266150"/>
        </p:xfrm>
        <a:graphic>
          <a:graphicData uri="http://schemas.openxmlformats.org/drawingml/2006/table">
            <a:tbl>
              <a:tblPr>
                <a:noFill/>
                <a:tableStyleId>{90633A68-4A41-4408-8B3E-348C721870E6}</a:tableStyleId>
              </a:tblPr>
              <a:tblGrid>
                <a:gridCol w="2913050">
                  <a:extLst>
                    <a:ext uri="{9D8B030D-6E8A-4147-A177-3AD203B41FA5}">
                      <a16:colId xmlns:a16="http://schemas.microsoft.com/office/drawing/2014/main" val="20000"/>
                    </a:ext>
                  </a:extLst>
                </a:gridCol>
                <a:gridCol w="1487500">
                  <a:extLst>
                    <a:ext uri="{9D8B030D-6E8A-4147-A177-3AD203B41FA5}">
                      <a16:colId xmlns:a16="http://schemas.microsoft.com/office/drawing/2014/main" val="20001"/>
                    </a:ext>
                  </a:extLst>
                </a:gridCol>
                <a:gridCol w="1377950">
                  <a:extLst>
                    <a:ext uri="{9D8B030D-6E8A-4147-A177-3AD203B41FA5}">
                      <a16:colId xmlns:a16="http://schemas.microsoft.com/office/drawing/2014/main" val="20002"/>
                    </a:ext>
                  </a:extLst>
                </a:gridCol>
              </a:tblGrid>
              <a:tr h="1062675">
                <a:tc>
                  <a:txBody>
                    <a:bodyPr/>
                    <a:lstStyle/>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FFA64D"/>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A64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Earth </a:t>
                      </a:r>
                      <a:endParaRPr/>
                    </a:p>
                    <a:p>
                      <a:pPr marL="0" marR="0" lvl="0" indent="0" algn="ctr" rtl="0">
                        <a:lnSpc>
                          <a:spcPct val="100000"/>
                        </a:lnSpc>
                        <a:spcBef>
                          <a:spcPts val="56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(°C)</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Mars </a:t>
                      </a:r>
                      <a:endParaRPr/>
                    </a:p>
                    <a:p>
                      <a:pPr marL="0" marR="0" lvl="0" indent="0" algn="ctr" rtl="0">
                        <a:lnSpc>
                          <a:spcPct val="100000"/>
                        </a:lnSpc>
                        <a:spcBef>
                          <a:spcPts val="56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(°C)</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extLst>
                  <a:ext uri="{0D108BD9-81ED-4DB2-BD59-A6C34878D82A}">
                    <a16:rowId xmlns:a16="http://schemas.microsoft.com/office/drawing/2014/main" val="10000"/>
                  </a:ext>
                </a:extLst>
              </a:tr>
              <a:tr h="796925">
                <a:tc>
                  <a:txBody>
                    <a:bodyPr/>
                    <a:lstStyle/>
                    <a:p>
                      <a:pPr marL="0" marR="0" lvl="0" indent="0" algn="l" rtl="0">
                        <a:lnSpc>
                          <a:spcPct val="10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Coldest</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-92</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-125</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extLst>
                  <a:ext uri="{0D108BD9-81ED-4DB2-BD59-A6C34878D82A}">
                    <a16:rowId xmlns:a16="http://schemas.microsoft.com/office/drawing/2014/main" val="10001"/>
                  </a:ext>
                </a:extLst>
              </a:tr>
              <a:tr h="703275">
                <a:tc>
                  <a:txBody>
                    <a:bodyPr/>
                    <a:lstStyle/>
                    <a:p>
                      <a:pPr marL="0" marR="0" lvl="0" indent="0" algn="l" rtl="0">
                        <a:lnSpc>
                          <a:spcPct val="10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Hottest</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+58</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+25</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extLst>
                  <a:ext uri="{0D108BD9-81ED-4DB2-BD59-A6C34878D82A}">
                    <a16:rowId xmlns:a16="http://schemas.microsoft.com/office/drawing/2014/main" val="10002"/>
                  </a:ext>
                </a:extLst>
              </a:tr>
              <a:tr h="703275">
                <a:tc>
                  <a:txBody>
                    <a:bodyPr/>
                    <a:lstStyle/>
                    <a:p>
                      <a:pPr marL="0" marR="0" lvl="0" indent="0" algn="l" rtl="0">
                        <a:lnSpc>
                          <a:spcPct val="100000"/>
                        </a:lnSpc>
                        <a:spcBef>
                          <a:spcPts val="0"/>
                        </a:spcBef>
                        <a:spcAft>
                          <a:spcPts val="0"/>
                        </a:spcAft>
                        <a:buClr>
                          <a:schemeClr val="dk1"/>
                        </a:buClr>
                        <a:buSzPts val="3600"/>
                        <a:buFont typeface="Calibri"/>
                        <a:buNone/>
                      </a:pPr>
                      <a:r>
                        <a:rPr lang="en-US" sz="3600" b="1" i="0" u="none" strike="noStrike" cap="none">
                          <a:solidFill>
                            <a:schemeClr val="dk1"/>
                          </a:solidFill>
                          <a:latin typeface="Calibri"/>
                          <a:ea typeface="Calibri"/>
                          <a:cs typeface="Calibri"/>
                          <a:sym typeface="Calibri"/>
                        </a:rPr>
                        <a:t>Average</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3600"/>
                        <a:buFont typeface="Calibri"/>
                        <a:buNone/>
                      </a:pPr>
                      <a:r>
                        <a:rPr lang="en-US" sz="3600" b="1" i="0" u="none" strike="noStrike" cap="none">
                          <a:solidFill>
                            <a:schemeClr val="dk1"/>
                          </a:solidFill>
                          <a:latin typeface="Calibri"/>
                          <a:ea typeface="Calibri"/>
                          <a:cs typeface="Calibri"/>
                          <a:sym typeface="Calibri"/>
                        </a:rPr>
                        <a:t>+15</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3600"/>
                        <a:buFont typeface="Calibri"/>
                        <a:buNone/>
                      </a:pPr>
                      <a:r>
                        <a:rPr lang="en-US" sz="3600" b="1" i="0" u="none" strike="noStrike" cap="none">
                          <a:solidFill>
                            <a:schemeClr val="dk1"/>
                          </a:solidFill>
                          <a:latin typeface="Calibri"/>
                          <a:ea typeface="Calibri"/>
                          <a:cs typeface="Calibri"/>
                          <a:sym typeface="Calibri"/>
                        </a:rPr>
                        <a:t>-65</a:t>
                      </a:r>
                      <a:endParaRPr/>
                    </a:p>
                  </a:txBody>
                  <a:tcPr marL="91450" marR="91450" marT="45725" marB="45725">
                    <a:lnL w="12700" cap="flat" cmpd="sng">
                      <a:solidFill>
                        <a:srgbClr val="FFA64D"/>
                      </a:solidFill>
                      <a:prstDash val="solid"/>
                      <a:round/>
                      <a:headEnd type="none" w="sm" len="sm"/>
                      <a:tailEnd type="none" w="sm" len="sm"/>
                    </a:lnL>
                    <a:lnR w="12700" cap="flat" cmpd="sng">
                      <a:solidFill>
                        <a:srgbClr val="FFA64D"/>
                      </a:solidFill>
                      <a:prstDash val="solid"/>
                      <a:round/>
                      <a:headEnd type="none" w="sm" len="sm"/>
                      <a:tailEnd type="none" w="sm" len="sm"/>
                    </a:lnR>
                    <a:lnT w="12700" cap="flat" cmpd="sng">
                      <a:solidFill>
                        <a:srgbClr val="FFA64D"/>
                      </a:solidFill>
                      <a:prstDash val="solid"/>
                      <a:round/>
                      <a:headEnd type="none" w="sm" len="sm"/>
                      <a:tailEnd type="none" w="sm" len="sm"/>
                    </a:lnT>
                    <a:lnB w="12700" cap="flat" cmpd="sng">
                      <a:solidFill>
                        <a:srgbClr val="FFA64D"/>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94" name="Google Shape;294;p14"/>
          <p:cNvPicPr preferRelativeResize="0"/>
          <p:nvPr/>
        </p:nvPicPr>
        <p:blipFill rotWithShape="1">
          <a:blip r:embed="rId3">
            <a:alphaModFix/>
          </a:blip>
          <a:srcRect b="6714"/>
          <a:stretch/>
        </p:blipFill>
        <p:spPr>
          <a:xfrm>
            <a:off x="533400" y="2463800"/>
            <a:ext cx="2312248" cy="23063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5"/>
          <p:cNvSpPr txBox="1">
            <a:spLocks noGrp="1"/>
          </p:cNvSpPr>
          <p:nvPr>
            <p:ph type="title"/>
          </p:nvPr>
        </p:nvSpPr>
        <p:spPr>
          <a:xfrm>
            <a:off x="685800" y="284157"/>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Arial"/>
              <a:buNone/>
            </a:pPr>
            <a:r>
              <a:rPr lang="en-US" sz="4400">
                <a:solidFill>
                  <a:schemeClr val="dk1"/>
                </a:solidFill>
              </a:rPr>
              <a:t>Why do we have seasons?</a:t>
            </a:r>
            <a:endParaRPr/>
          </a:p>
        </p:txBody>
      </p:sp>
      <p:grpSp>
        <p:nvGrpSpPr>
          <p:cNvPr id="301" name="Google Shape;301;p15"/>
          <p:cNvGrpSpPr/>
          <p:nvPr/>
        </p:nvGrpSpPr>
        <p:grpSpPr>
          <a:xfrm>
            <a:off x="369887" y="1427157"/>
            <a:ext cx="8404225" cy="4335462"/>
            <a:chOff x="214" y="1171"/>
            <a:chExt cx="5294" cy="2731"/>
          </a:xfrm>
        </p:grpSpPr>
        <p:sp>
          <p:nvSpPr>
            <p:cNvPr id="302" name="Google Shape;302;p15"/>
            <p:cNvSpPr/>
            <p:nvPr/>
          </p:nvSpPr>
          <p:spPr>
            <a:xfrm>
              <a:off x="425" y="1171"/>
              <a:ext cx="5083" cy="2731"/>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03" name="Google Shape;303;p15"/>
            <p:cNvGrpSpPr/>
            <p:nvPr/>
          </p:nvGrpSpPr>
          <p:grpSpPr>
            <a:xfrm>
              <a:off x="214" y="1811"/>
              <a:ext cx="5107" cy="2091"/>
              <a:chOff x="214" y="1919"/>
              <a:chExt cx="5107" cy="2091"/>
            </a:xfrm>
          </p:grpSpPr>
          <p:grpSp>
            <p:nvGrpSpPr>
              <p:cNvPr id="304" name="Google Shape;304;p15"/>
              <p:cNvGrpSpPr/>
              <p:nvPr/>
            </p:nvGrpSpPr>
            <p:grpSpPr>
              <a:xfrm>
                <a:off x="214" y="1943"/>
                <a:ext cx="3868" cy="2026"/>
                <a:chOff x="427" y="1923"/>
                <a:chExt cx="4993" cy="2553"/>
              </a:xfrm>
            </p:grpSpPr>
            <p:pic>
              <p:nvPicPr>
                <p:cNvPr id="305" name="Google Shape;305;p15"/>
                <p:cNvPicPr preferRelativeResize="0"/>
                <p:nvPr/>
              </p:nvPicPr>
              <p:blipFill rotWithShape="1">
                <a:blip r:embed="rId3">
                  <a:alphaModFix/>
                </a:blip>
                <a:srcRect r="42685"/>
                <a:stretch/>
              </p:blipFill>
              <p:spPr>
                <a:xfrm>
                  <a:off x="3661" y="1923"/>
                  <a:ext cx="1759" cy="2553"/>
                </a:xfrm>
                <a:prstGeom prst="rect">
                  <a:avLst/>
                </a:prstGeom>
                <a:noFill/>
                <a:ln>
                  <a:noFill/>
                </a:ln>
              </p:spPr>
            </p:pic>
            <p:sp>
              <p:nvSpPr>
                <p:cNvPr id="306" name="Google Shape;306;p15"/>
                <p:cNvSpPr/>
                <p:nvPr/>
              </p:nvSpPr>
              <p:spPr>
                <a:xfrm>
                  <a:off x="427" y="2514"/>
                  <a:ext cx="1314" cy="1282"/>
                </a:xfrm>
                <a:prstGeom prst="ellipse">
                  <a:avLst/>
                </a:prstGeom>
                <a:solidFill>
                  <a:srgbClr val="EAF60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07" name="Google Shape;307;p15"/>
                <p:cNvCxnSpPr/>
                <p:nvPr/>
              </p:nvCxnSpPr>
              <p:spPr>
                <a:xfrm>
                  <a:off x="1552" y="2781"/>
                  <a:ext cx="2109" cy="0"/>
                </a:xfrm>
                <a:prstGeom prst="straightConnector1">
                  <a:avLst/>
                </a:prstGeom>
                <a:noFill/>
                <a:ln w="57150" cap="flat" cmpd="sng">
                  <a:solidFill>
                    <a:srgbClr val="EAF602"/>
                  </a:solidFill>
                  <a:prstDash val="solid"/>
                  <a:round/>
                  <a:headEnd type="none" w="med" len="med"/>
                  <a:tailEnd type="triangle" w="med" len="med"/>
                </a:ln>
              </p:spPr>
            </p:cxnSp>
            <p:cxnSp>
              <p:nvCxnSpPr>
                <p:cNvPr id="308" name="Google Shape;308;p15"/>
                <p:cNvCxnSpPr/>
                <p:nvPr/>
              </p:nvCxnSpPr>
              <p:spPr>
                <a:xfrm>
                  <a:off x="1552" y="3031"/>
                  <a:ext cx="2109" cy="0"/>
                </a:xfrm>
                <a:prstGeom prst="straightConnector1">
                  <a:avLst/>
                </a:prstGeom>
                <a:noFill/>
                <a:ln w="57150" cap="flat" cmpd="sng">
                  <a:solidFill>
                    <a:srgbClr val="EAF602"/>
                  </a:solidFill>
                  <a:prstDash val="solid"/>
                  <a:round/>
                  <a:headEnd type="none" w="med" len="med"/>
                  <a:tailEnd type="triangle" w="med" len="med"/>
                </a:ln>
              </p:spPr>
            </p:cxnSp>
            <p:cxnSp>
              <p:nvCxnSpPr>
                <p:cNvPr id="309" name="Google Shape;309;p15"/>
                <p:cNvCxnSpPr/>
                <p:nvPr/>
              </p:nvCxnSpPr>
              <p:spPr>
                <a:xfrm>
                  <a:off x="1552" y="3273"/>
                  <a:ext cx="2109" cy="0"/>
                </a:xfrm>
                <a:prstGeom prst="straightConnector1">
                  <a:avLst/>
                </a:prstGeom>
                <a:noFill/>
                <a:ln w="57150" cap="flat" cmpd="sng">
                  <a:solidFill>
                    <a:srgbClr val="EAF602"/>
                  </a:solidFill>
                  <a:prstDash val="solid"/>
                  <a:round/>
                  <a:headEnd type="none" w="med" len="med"/>
                  <a:tailEnd type="triangle" w="med" len="med"/>
                </a:ln>
              </p:spPr>
            </p:cxnSp>
            <p:cxnSp>
              <p:nvCxnSpPr>
                <p:cNvPr id="310" name="Google Shape;310;p15"/>
                <p:cNvCxnSpPr/>
                <p:nvPr/>
              </p:nvCxnSpPr>
              <p:spPr>
                <a:xfrm>
                  <a:off x="1552" y="3531"/>
                  <a:ext cx="2109" cy="0"/>
                </a:xfrm>
                <a:prstGeom prst="straightConnector1">
                  <a:avLst/>
                </a:prstGeom>
                <a:noFill/>
                <a:ln w="57150" cap="flat" cmpd="sng">
                  <a:solidFill>
                    <a:srgbClr val="EAF602"/>
                  </a:solidFill>
                  <a:prstDash val="solid"/>
                  <a:round/>
                  <a:headEnd type="none" w="med" len="med"/>
                  <a:tailEnd type="triangle" w="med" len="med"/>
                </a:ln>
              </p:spPr>
            </p:cxnSp>
          </p:grpSp>
          <p:pic>
            <p:nvPicPr>
              <p:cNvPr id="311" name="Google Shape;311;p15"/>
              <p:cNvPicPr preferRelativeResize="0"/>
              <p:nvPr/>
            </p:nvPicPr>
            <p:blipFill rotWithShape="1">
              <a:blip r:embed="rId3">
                <a:alphaModFix/>
              </a:blip>
              <a:srcRect/>
              <a:stretch/>
            </p:blipFill>
            <p:spPr>
              <a:xfrm>
                <a:off x="2776" y="1919"/>
                <a:ext cx="2545" cy="2091"/>
              </a:xfrm>
              <a:prstGeom prst="rect">
                <a:avLst/>
              </a:prstGeom>
              <a:noFill/>
              <a:ln>
                <a:noFill/>
              </a:ln>
            </p:spPr>
          </p:pic>
        </p:grpSp>
        <p:sp>
          <p:nvSpPr>
            <p:cNvPr id="312" name="Google Shape;312;p15"/>
            <p:cNvSpPr txBox="1"/>
            <p:nvPr/>
          </p:nvSpPr>
          <p:spPr>
            <a:xfrm>
              <a:off x="432" y="1307"/>
              <a:ext cx="4092" cy="3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Calibri"/>
                  <a:ea typeface="Calibri"/>
                  <a:cs typeface="Calibri"/>
                  <a:sym typeface="Calibri"/>
                </a:rPr>
                <a:t>A: Tilt of planet relative to Sun</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6"/>
          <p:cNvSpPr txBox="1">
            <a:spLocks noGrp="1"/>
          </p:cNvSpPr>
          <p:nvPr>
            <p:ph type="title"/>
          </p:nvPr>
        </p:nvSpPr>
        <p:spPr>
          <a:xfrm>
            <a:off x="685800" y="-2032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Arial"/>
              <a:buNone/>
            </a:pPr>
            <a:r>
              <a:rPr lang="en-US" sz="4400">
                <a:solidFill>
                  <a:schemeClr val="dk1"/>
                </a:solidFill>
              </a:rPr>
              <a:t>Mars has "special" seasons!</a:t>
            </a:r>
            <a:endParaRPr/>
          </a:p>
        </p:txBody>
      </p:sp>
      <p:pic>
        <p:nvPicPr>
          <p:cNvPr id="319" name="Google Shape;319;p16" descr="C:\Oz_Documents\Mars\mars_climate_orbit.jpg"/>
          <p:cNvPicPr preferRelativeResize="0"/>
          <p:nvPr/>
        </p:nvPicPr>
        <p:blipFill rotWithShape="1">
          <a:blip r:embed="rId3">
            <a:alphaModFix/>
          </a:blip>
          <a:srcRect/>
          <a:stretch/>
        </p:blipFill>
        <p:spPr>
          <a:xfrm>
            <a:off x="2438400" y="1122680"/>
            <a:ext cx="4229100" cy="4857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7"/>
          <p:cNvSpPr txBox="1">
            <a:spLocks noGrp="1"/>
          </p:cNvSpPr>
          <p:nvPr>
            <p:ph type="title"/>
          </p:nvPr>
        </p:nvSpPr>
        <p:spPr>
          <a:xfrm>
            <a:off x="685800" y="-5873"/>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Mars climate change?</a:t>
            </a:r>
            <a:endParaRPr/>
          </a:p>
        </p:txBody>
      </p:sp>
      <p:sp>
        <p:nvSpPr>
          <p:cNvPr id="326" name="Google Shape;326;p17"/>
          <p:cNvSpPr txBox="1"/>
          <p:nvPr/>
        </p:nvSpPr>
        <p:spPr>
          <a:xfrm>
            <a:off x="685800" y="5030470"/>
            <a:ext cx="3389313" cy="946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Mars is now a cold dry desert…</a:t>
            </a:r>
            <a:endParaRPr/>
          </a:p>
        </p:txBody>
      </p:sp>
      <p:pic>
        <p:nvPicPr>
          <p:cNvPr id="327" name="Google Shape;327;p17" descr="C:\Oz_Documents\Meteorites\Red Mars-Andre Beverage.jpg"/>
          <p:cNvPicPr preferRelativeResize="0"/>
          <p:nvPr/>
        </p:nvPicPr>
        <p:blipFill rotWithShape="1">
          <a:blip r:embed="rId3">
            <a:alphaModFix/>
          </a:blip>
          <a:srcRect l="4375" r="6052"/>
          <a:stretch/>
        </p:blipFill>
        <p:spPr>
          <a:xfrm>
            <a:off x="38100" y="1035050"/>
            <a:ext cx="4533900" cy="3795713"/>
          </a:xfrm>
          <a:prstGeom prst="rect">
            <a:avLst/>
          </a:prstGeom>
          <a:noFill/>
          <a:ln>
            <a:noFill/>
          </a:ln>
        </p:spPr>
      </p:pic>
      <p:grpSp>
        <p:nvGrpSpPr>
          <p:cNvPr id="328" name="Google Shape;328;p17"/>
          <p:cNvGrpSpPr/>
          <p:nvPr/>
        </p:nvGrpSpPr>
        <p:grpSpPr>
          <a:xfrm>
            <a:off x="4781550" y="1220470"/>
            <a:ext cx="4362450" cy="4738688"/>
            <a:chOff x="3012" y="1140"/>
            <a:chExt cx="2748" cy="2985"/>
          </a:xfrm>
        </p:grpSpPr>
        <p:pic>
          <p:nvPicPr>
            <p:cNvPr id="329" name="Google Shape;329;p17" descr="C:\Oz_Documents\Meteorites\Blue Mars-Andre Beverage.jpg"/>
            <p:cNvPicPr preferRelativeResize="0"/>
            <p:nvPr/>
          </p:nvPicPr>
          <p:blipFill rotWithShape="1">
            <a:blip r:embed="rId4">
              <a:alphaModFix/>
            </a:blip>
            <a:srcRect l="7451" r="6666"/>
            <a:stretch/>
          </p:blipFill>
          <p:spPr>
            <a:xfrm>
              <a:off x="3012" y="1140"/>
              <a:ext cx="2748" cy="2400"/>
            </a:xfrm>
            <a:prstGeom prst="rect">
              <a:avLst/>
            </a:prstGeom>
            <a:noFill/>
            <a:ln>
              <a:noFill/>
            </a:ln>
          </p:spPr>
        </p:pic>
        <p:sp>
          <p:nvSpPr>
            <p:cNvPr id="330" name="Google Shape;330;p17"/>
            <p:cNvSpPr txBox="1"/>
            <p:nvPr/>
          </p:nvSpPr>
          <p:spPr>
            <a:xfrm>
              <a:off x="3246" y="3529"/>
              <a:ext cx="2279" cy="5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….but has it always been that way?</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MAP OF MARS</a:t>
            </a:r>
            <a:endParaRPr/>
          </a:p>
        </p:txBody>
      </p:sp>
      <p:pic>
        <p:nvPicPr>
          <p:cNvPr id="337" name="Google Shape;337;p18" descr="mercat_med.jpg"/>
          <p:cNvPicPr preferRelativeResize="0"/>
          <p:nvPr/>
        </p:nvPicPr>
        <p:blipFill rotWithShape="1">
          <a:blip r:embed="rId3">
            <a:alphaModFix/>
          </a:blip>
          <a:srcRect/>
          <a:stretch/>
        </p:blipFill>
        <p:spPr>
          <a:xfrm>
            <a:off x="143936" y="1180566"/>
            <a:ext cx="8856133" cy="49868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9" descr="Detail_of_the_complex_caldera_of_Olympus_Mons.jpg"/>
          <p:cNvPicPr preferRelativeResize="0"/>
          <p:nvPr/>
        </p:nvPicPr>
        <p:blipFill rotWithShape="1">
          <a:blip r:embed="rId3">
            <a:alphaModFix/>
          </a:blip>
          <a:srcRect/>
          <a:stretch/>
        </p:blipFill>
        <p:spPr>
          <a:xfrm>
            <a:off x="7239796" y="3156159"/>
            <a:ext cx="1681231" cy="2586170"/>
          </a:xfrm>
          <a:prstGeom prst="rect">
            <a:avLst/>
          </a:prstGeom>
          <a:noFill/>
          <a:ln>
            <a:noFill/>
          </a:ln>
        </p:spPr>
      </p:pic>
      <p:sp>
        <p:nvSpPr>
          <p:cNvPr id="344" name="Google Shape;344;p19"/>
          <p:cNvSpPr txBox="1">
            <a:spLocks noGrp="1"/>
          </p:cNvSpPr>
          <p:nvPr>
            <p:ph type="title"/>
          </p:nvPr>
        </p:nvSpPr>
        <p:spPr>
          <a:xfrm>
            <a:off x="345986" y="209008"/>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000"/>
              <a:buFont typeface="Arial"/>
              <a:buNone/>
            </a:pPr>
            <a:r>
              <a:rPr lang="en-US" sz="4000">
                <a:solidFill>
                  <a:schemeClr val="dk1"/>
                </a:solidFill>
              </a:rPr>
              <a:t>OLYMPUS MONS</a:t>
            </a:r>
            <a:endParaRPr/>
          </a:p>
        </p:txBody>
      </p:sp>
      <p:sp>
        <p:nvSpPr>
          <p:cNvPr id="345" name="Google Shape;345;p19"/>
          <p:cNvSpPr txBox="1">
            <a:spLocks noGrp="1"/>
          </p:cNvSpPr>
          <p:nvPr>
            <p:ph type="body" idx="1"/>
          </p:nvPr>
        </p:nvSpPr>
        <p:spPr>
          <a:xfrm>
            <a:off x="655990" y="1411662"/>
            <a:ext cx="7772400" cy="3957638"/>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chemeClr val="dk1"/>
              </a:buClr>
              <a:buSzPts val="2100"/>
              <a:buChar char="•"/>
            </a:pPr>
            <a:r>
              <a:rPr lang="en-US">
                <a:solidFill>
                  <a:schemeClr val="dk1"/>
                </a:solidFill>
              </a:rPr>
              <a:t>550 km, 21 km</a:t>
            </a:r>
            <a:endParaRPr/>
          </a:p>
          <a:p>
            <a:pPr marL="687600" lvl="0" indent="-687600" algn="l" rtl="0">
              <a:spcBef>
                <a:spcPts val="2400"/>
              </a:spcBef>
              <a:spcAft>
                <a:spcPts val="0"/>
              </a:spcAft>
              <a:buClr>
                <a:schemeClr val="dk1"/>
              </a:buClr>
              <a:buSzPts val="2100"/>
              <a:buChar char="•"/>
            </a:pPr>
            <a:r>
              <a:rPr lang="en-US">
                <a:solidFill>
                  <a:schemeClr val="dk1"/>
                </a:solidFill>
              </a:rPr>
              <a:t>very shallow</a:t>
            </a:r>
            <a:endParaRPr/>
          </a:p>
        </p:txBody>
      </p:sp>
      <p:pic>
        <p:nvPicPr>
          <p:cNvPr id="346" name="Google Shape;346;p19" descr="3dom.jpg"/>
          <p:cNvPicPr preferRelativeResize="0"/>
          <p:nvPr/>
        </p:nvPicPr>
        <p:blipFill rotWithShape="1">
          <a:blip r:embed="rId4">
            <a:alphaModFix/>
          </a:blip>
          <a:srcRect/>
          <a:stretch/>
        </p:blipFill>
        <p:spPr>
          <a:xfrm>
            <a:off x="4852193" y="576412"/>
            <a:ext cx="4124960" cy="2520093"/>
          </a:xfrm>
          <a:prstGeom prst="rect">
            <a:avLst/>
          </a:prstGeom>
          <a:noFill/>
          <a:ln>
            <a:noFill/>
          </a:ln>
        </p:spPr>
      </p:pic>
      <p:pic>
        <p:nvPicPr>
          <p:cNvPr id="347" name="Google Shape;347;p19" descr="PIA01476_modest.jpg"/>
          <p:cNvPicPr preferRelativeResize="0"/>
          <p:nvPr/>
        </p:nvPicPr>
        <p:blipFill rotWithShape="1">
          <a:blip r:embed="rId5">
            <a:alphaModFix/>
          </a:blip>
          <a:srcRect/>
          <a:stretch/>
        </p:blipFill>
        <p:spPr>
          <a:xfrm>
            <a:off x="655990" y="3088544"/>
            <a:ext cx="1309260" cy="2739929"/>
          </a:xfrm>
          <a:prstGeom prst="rect">
            <a:avLst/>
          </a:prstGeom>
          <a:noFill/>
          <a:ln>
            <a:noFill/>
          </a:ln>
        </p:spPr>
      </p:pic>
      <p:pic>
        <p:nvPicPr>
          <p:cNvPr id="348" name="Google Shape;348;p19" descr="2005.10.19.S0901802.gif"/>
          <p:cNvPicPr preferRelativeResize="0"/>
          <p:nvPr/>
        </p:nvPicPr>
        <p:blipFill rotWithShape="1">
          <a:blip r:embed="rId6">
            <a:alphaModFix/>
          </a:blip>
          <a:srcRect/>
          <a:stretch/>
        </p:blipFill>
        <p:spPr>
          <a:xfrm>
            <a:off x="2724635" y="2714145"/>
            <a:ext cx="1308836" cy="3114328"/>
          </a:xfrm>
          <a:prstGeom prst="rect">
            <a:avLst/>
          </a:prstGeom>
          <a:noFill/>
          <a:ln>
            <a:noFill/>
          </a:ln>
        </p:spPr>
      </p:pic>
      <p:sp>
        <p:nvSpPr>
          <p:cNvPr id="349" name="Google Shape;349;p19"/>
          <p:cNvSpPr txBox="1"/>
          <p:nvPr/>
        </p:nvSpPr>
        <p:spPr>
          <a:xfrm>
            <a:off x="4033471" y="3338289"/>
            <a:ext cx="3747047" cy="95410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lava flows</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calderas at the top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 descr="A picture containing indoor, sitting, black&#10;&#10;Description generated with high confidence"/>
          <p:cNvPicPr preferRelativeResize="0"/>
          <p:nvPr/>
        </p:nvPicPr>
        <p:blipFill rotWithShape="1">
          <a:blip r:embed="rId3">
            <a:alphaModFix/>
          </a:blip>
          <a:srcRect/>
          <a:stretch/>
        </p:blipFill>
        <p:spPr>
          <a:xfrm>
            <a:off x="-1858884" y="-2017568"/>
            <a:ext cx="5446568" cy="5446568"/>
          </a:xfrm>
          <a:prstGeom prst="rect">
            <a:avLst/>
          </a:prstGeom>
          <a:noFill/>
          <a:ln>
            <a:noFill/>
          </a:ln>
        </p:spPr>
      </p:pic>
      <p:sp>
        <p:nvSpPr>
          <p:cNvPr id="183" name="Google Shape;183;p2"/>
          <p:cNvSpPr txBox="1"/>
          <p:nvPr/>
        </p:nvSpPr>
        <p:spPr>
          <a:xfrm>
            <a:off x="2258500" y="1824250"/>
            <a:ext cx="5316900" cy="1015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i="0" u="none" strike="noStrike" cap="none">
                <a:solidFill>
                  <a:schemeClr val="dk1"/>
                </a:solidFill>
              </a:rPr>
              <a:t>Exploring Mars</a:t>
            </a:r>
            <a:endParaRPr sz="6000"/>
          </a:p>
        </p:txBody>
      </p:sp>
      <p:sp>
        <p:nvSpPr>
          <p:cNvPr id="184" name="Google Shape;184;p2"/>
          <p:cNvSpPr txBox="1"/>
          <p:nvPr/>
        </p:nvSpPr>
        <p:spPr>
          <a:xfrm>
            <a:off x="1923175" y="3015425"/>
            <a:ext cx="5779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666666"/>
                </a:solidFill>
              </a:rPr>
              <a:t>Prepared by: Dr. Parshati Patel,</a:t>
            </a:r>
            <a:endParaRPr sz="3000">
              <a:solidFill>
                <a:srgbClr val="666666"/>
              </a:solidFill>
            </a:endParaRPr>
          </a:p>
          <a:p>
            <a:pPr marL="0" marR="0" lvl="0" indent="0" algn="ctr" rtl="0">
              <a:spcBef>
                <a:spcPts val="0"/>
              </a:spcBef>
              <a:spcAft>
                <a:spcPts val="0"/>
              </a:spcAft>
              <a:buNone/>
            </a:pPr>
            <a:r>
              <a:rPr lang="en-US" sz="3000">
                <a:solidFill>
                  <a:srgbClr val="666666"/>
                </a:solidFill>
              </a:rPr>
              <a:t>Education &amp; Outreach Program Coordinator</a:t>
            </a:r>
            <a:endParaRPr sz="3000">
              <a:solidFill>
                <a:srgbClr val="666666"/>
              </a:solidFill>
            </a:endParaRPr>
          </a:p>
        </p:txBody>
      </p:sp>
      <p:pic>
        <p:nvPicPr>
          <p:cNvPr id="185" name="Google Shape;185;p2"/>
          <p:cNvPicPr preferRelativeResize="0"/>
          <p:nvPr/>
        </p:nvPicPr>
        <p:blipFill>
          <a:blip r:embed="rId4">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20" descr="vmh.jpg"/>
          <p:cNvPicPr preferRelativeResize="0"/>
          <p:nvPr/>
        </p:nvPicPr>
        <p:blipFill rotWithShape="1">
          <a:blip r:embed="rId3">
            <a:alphaModFix/>
          </a:blip>
          <a:srcRect/>
          <a:stretch/>
        </p:blipFill>
        <p:spPr>
          <a:xfrm>
            <a:off x="457200" y="2693755"/>
            <a:ext cx="3213295" cy="3213295"/>
          </a:xfrm>
          <a:prstGeom prst="rect">
            <a:avLst/>
          </a:prstGeom>
          <a:noFill/>
          <a:ln>
            <a:noFill/>
          </a:ln>
        </p:spPr>
      </p:pic>
      <p:pic>
        <p:nvPicPr>
          <p:cNvPr id="356" name="Google Shape;356;p20" descr="Tharsis_-_Valles_Marineris_MOLA_shaded_colorized_zoom_32.jpg"/>
          <p:cNvPicPr preferRelativeResize="0"/>
          <p:nvPr/>
        </p:nvPicPr>
        <p:blipFill rotWithShape="1">
          <a:blip r:embed="rId4">
            <a:alphaModFix/>
          </a:blip>
          <a:srcRect/>
          <a:stretch/>
        </p:blipFill>
        <p:spPr>
          <a:xfrm>
            <a:off x="5943869" y="177326"/>
            <a:ext cx="2965518" cy="2174715"/>
          </a:xfrm>
          <a:prstGeom prst="rect">
            <a:avLst/>
          </a:prstGeom>
          <a:noFill/>
          <a:ln>
            <a:noFill/>
          </a:ln>
        </p:spPr>
      </p:pic>
      <p:sp>
        <p:nvSpPr>
          <p:cNvPr id="357" name="Google Shape;357;p20"/>
          <p:cNvSpPr txBox="1">
            <a:spLocks noGrp="1"/>
          </p:cNvSpPr>
          <p:nvPr>
            <p:ph type="title"/>
          </p:nvPr>
        </p:nvSpPr>
        <p:spPr>
          <a:xfrm>
            <a:off x="457200" y="274638"/>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VALLES MARINERIS</a:t>
            </a:r>
            <a:endParaRPr/>
          </a:p>
        </p:txBody>
      </p:sp>
      <p:sp>
        <p:nvSpPr>
          <p:cNvPr id="358" name="Google Shape;358;p20"/>
          <p:cNvSpPr txBox="1">
            <a:spLocks noGrp="1"/>
          </p:cNvSpPr>
          <p:nvPr>
            <p:ph type="body" idx="1"/>
          </p:nvPr>
        </p:nvSpPr>
        <p:spPr>
          <a:xfrm>
            <a:off x="457200" y="1432878"/>
            <a:ext cx="7772400" cy="3957638"/>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chemeClr val="dk1"/>
              </a:buClr>
              <a:buSzPts val="2100"/>
              <a:buChar char="•"/>
            </a:pPr>
            <a:r>
              <a:rPr lang="en-US">
                <a:solidFill>
                  <a:schemeClr val="dk1"/>
                </a:solidFill>
              </a:rPr>
              <a:t>4000 km X 200 km X 7 km</a:t>
            </a:r>
            <a:endParaRPr/>
          </a:p>
          <a:p>
            <a:pPr marL="687600" lvl="0" indent="-687600" algn="l" rtl="0">
              <a:spcBef>
                <a:spcPts val="2400"/>
              </a:spcBef>
              <a:spcAft>
                <a:spcPts val="0"/>
              </a:spcAft>
              <a:buClr>
                <a:schemeClr val="dk1"/>
              </a:buClr>
              <a:buSzPts val="2100"/>
              <a:buChar char="•"/>
            </a:pPr>
            <a:r>
              <a:rPr lang="en-US">
                <a:solidFill>
                  <a:schemeClr val="dk1"/>
                </a:solidFill>
              </a:rPr>
              <a:t>canyon system</a:t>
            </a:r>
            <a:endParaRPr/>
          </a:p>
          <a:p>
            <a:pPr marL="687600" lvl="0" indent="-554250" algn="l" rtl="0">
              <a:spcBef>
                <a:spcPts val="2400"/>
              </a:spcBef>
              <a:spcAft>
                <a:spcPts val="0"/>
              </a:spcAft>
              <a:buClr>
                <a:srgbClr val="807F83"/>
              </a:buClr>
              <a:buSzPts val="2100"/>
              <a:buNone/>
            </a:pPr>
            <a:endParaRPr>
              <a:solidFill>
                <a:schemeClr val="lt1"/>
              </a:solidFill>
            </a:endParaRPr>
          </a:p>
        </p:txBody>
      </p:sp>
      <p:pic>
        <p:nvPicPr>
          <p:cNvPr id="359" name="Google Shape;359;p20" descr="Valles_Marineris_NASA_World_Wind_map_Mars.jpg"/>
          <p:cNvPicPr preferRelativeResize="0"/>
          <p:nvPr/>
        </p:nvPicPr>
        <p:blipFill rotWithShape="1">
          <a:blip r:embed="rId5">
            <a:alphaModFix/>
          </a:blip>
          <a:srcRect/>
          <a:stretch/>
        </p:blipFill>
        <p:spPr>
          <a:xfrm>
            <a:off x="4495800" y="2449352"/>
            <a:ext cx="4413587" cy="3386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21" descr="ESP_012271_0940_RED.browse.jpg"/>
          <p:cNvPicPr preferRelativeResize="0"/>
          <p:nvPr/>
        </p:nvPicPr>
        <p:blipFill rotWithShape="1">
          <a:blip r:embed="rId3">
            <a:alphaModFix/>
          </a:blip>
          <a:srcRect r="-13224" b="-981"/>
          <a:stretch/>
        </p:blipFill>
        <p:spPr>
          <a:xfrm rot="2551694">
            <a:off x="5071546" y="-693877"/>
            <a:ext cx="4447038" cy="3867445"/>
          </a:xfrm>
          <a:prstGeom prst="rect">
            <a:avLst/>
          </a:prstGeom>
          <a:noFill/>
          <a:ln>
            <a:noFill/>
          </a:ln>
        </p:spPr>
      </p:pic>
      <p:pic>
        <p:nvPicPr>
          <p:cNvPr id="366" name="Google Shape;366;p21" descr="Mars_north_polar_ice_cap.jpg"/>
          <p:cNvPicPr preferRelativeResize="0"/>
          <p:nvPr/>
        </p:nvPicPr>
        <p:blipFill rotWithShape="1">
          <a:blip r:embed="rId4">
            <a:alphaModFix/>
          </a:blip>
          <a:srcRect/>
          <a:stretch/>
        </p:blipFill>
        <p:spPr>
          <a:xfrm>
            <a:off x="4340182" y="3532940"/>
            <a:ext cx="1978818" cy="1978818"/>
          </a:xfrm>
          <a:prstGeom prst="rect">
            <a:avLst/>
          </a:prstGeom>
          <a:noFill/>
          <a:ln>
            <a:noFill/>
          </a:ln>
        </p:spPr>
      </p:pic>
      <p:sp>
        <p:nvSpPr>
          <p:cNvPr id="367" name="Google Shape;367;p21"/>
          <p:cNvSpPr txBox="1">
            <a:spLocks noGrp="1"/>
          </p:cNvSpPr>
          <p:nvPr>
            <p:ph type="title"/>
          </p:nvPr>
        </p:nvSpPr>
        <p:spPr>
          <a:xfrm>
            <a:off x="220133" y="66226"/>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000"/>
              <a:buFont typeface="Arial"/>
              <a:buNone/>
            </a:pPr>
            <a:r>
              <a:rPr lang="en-US" sz="4000">
                <a:solidFill>
                  <a:schemeClr val="dk1"/>
                </a:solidFill>
              </a:rPr>
              <a:t>POLAR ICE CAPS</a:t>
            </a:r>
            <a:endParaRPr/>
          </a:p>
        </p:txBody>
      </p:sp>
      <p:pic>
        <p:nvPicPr>
          <p:cNvPr id="368" name="Google Shape;368;p21" descr="227410main_npolarcap-browse.jpg"/>
          <p:cNvPicPr preferRelativeResize="0"/>
          <p:nvPr/>
        </p:nvPicPr>
        <p:blipFill rotWithShape="1">
          <a:blip r:embed="rId5">
            <a:alphaModFix/>
          </a:blip>
          <a:srcRect/>
          <a:stretch/>
        </p:blipFill>
        <p:spPr>
          <a:xfrm>
            <a:off x="6569019" y="3281466"/>
            <a:ext cx="2366665" cy="2366665"/>
          </a:xfrm>
          <a:prstGeom prst="rect">
            <a:avLst/>
          </a:prstGeom>
          <a:noFill/>
          <a:ln>
            <a:noFill/>
          </a:ln>
        </p:spPr>
      </p:pic>
      <p:sp>
        <p:nvSpPr>
          <p:cNvPr id="369" name="Google Shape;369;p21"/>
          <p:cNvSpPr txBox="1"/>
          <p:nvPr/>
        </p:nvSpPr>
        <p:spPr>
          <a:xfrm>
            <a:off x="6137206" y="1924586"/>
            <a:ext cx="1978818" cy="187743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2800"/>
              <a:buFont typeface="Arial"/>
              <a:buChar char="•"/>
            </a:pPr>
            <a:r>
              <a:rPr lang="en-US" sz="2800">
                <a:solidFill>
                  <a:schemeClr val="lt1"/>
                </a:solidFill>
                <a:latin typeface="Calibri"/>
                <a:ea typeface="Calibri"/>
                <a:cs typeface="Calibri"/>
                <a:sym typeface="Calibri"/>
              </a:rPr>
              <a:t>‘swiss cheese’ features</a:t>
            </a:r>
            <a:endParaRPr/>
          </a:p>
          <a:p>
            <a:pPr marL="285750" marR="0" lvl="0" indent="-82550" algn="l" rtl="0">
              <a:spcBef>
                <a:spcPts val="0"/>
              </a:spcBef>
              <a:spcAft>
                <a:spcPts val="0"/>
              </a:spcAft>
              <a:buClr>
                <a:schemeClr val="dk1"/>
              </a:buClr>
              <a:buSzPts val="3200"/>
              <a:buFont typeface="Arial"/>
              <a:buNone/>
            </a:pPr>
            <a:endParaRPr sz="3200">
              <a:solidFill>
                <a:schemeClr val="lt1"/>
              </a:solidFill>
              <a:latin typeface="Calibri"/>
              <a:ea typeface="Calibri"/>
              <a:cs typeface="Calibri"/>
              <a:sym typeface="Calibri"/>
            </a:endParaRPr>
          </a:p>
        </p:txBody>
      </p:sp>
      <p:sp>
        <p:nvSpPr>
          <p:cNvPr id="370" name="Google Shape;370;p21"/>
          <p:cNvSpPr txBox="1">
            <a:spLocks noGrp="1"/>
          </p:cNvSpPr>
          <p:nvPr>
            <p:ph type="body" idx="1"/>
          </p:nvPr>
        </p:nvSpPr>
        <p:spPr>
          <a:xfrm>
            <a:off x="585682" y="1355957"/>
            <a:ext cx="3930908" cy="3957638"/>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chemeClr val="dk1"/>
              </a:buClr>
              <a:buSzPts val="2100"/>
              <a:buChar char="•"/>
            </a:pPr>
            <a:r>
              <a:rPr lang="en-US">
                <a:solidFill>
                  <a:schemeClr val="dk1"/>
                </a:solidFill>
              </a:rPr>
              <a:t>water ice + frozen carbon dioxide</a:t>
            </a:r>
            <a:endParaRPr/>
          </a:p>
          <a:p>
            <a:pPr marL="687600" lvl="0" indent="-687600" algn="l" rtl="0">
              <a:spcBef>
                <a:spcPts val="2400"/>
              </a:spcBef>
              <a:spcAft>
                <a:spcPts val="0"/>
              </a:spcAft>
              <a:buClr>
                <a:schemeClr val="dk1"/>
              </a:buClr>
              <a:buSzPts val="2100"/>
              <a:buChar char="•"/>
            </a:pPr>
            <a:r>
              <a:rPr lang="en-US">
                <a:solidFill>
                  <a:schemeClr val="dk1"/>
                </a:solidFill>
              </a:rPr>
              <a:t>South Polar Cap: 400 km diameter</a:t>
            </a:r>
            <a:endParaRPr/>
          </a:p>
          <a:p>
            <a:pPr marL="687600" lvl="0" indent="-687600" algn="l" rtl="0">
              <a:spcBef>
                <a:spcPts val="2400"/>
              </a:spcBef>
              <a:spcAft>
                <a:spcPts val="0"/>
              </a:spcAft>
              <a:buClr>
                <a:schemeClr val="dk1"/>
              </a:buClr>
              <a:buSzPts val="2100"/>
              <a:buChar char="•"/>
            </a:pPr>
            <a:r>
              <a:rPr lang="en-US">
                <a:solidFill>
                  <a:schemeClr val="dk1"/>
                </a:solidFill>
              </a:rPr>
              <a:t>North Polar Cap: 1100 km diameter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2" descr="2003.11.13a_15.jpg"/>
          <p:cNvPicPr preferRelativeResize="0"/>
          <p:nvPr/>
        </p:nvPicPr>
        <p:blipFill rotWithShape="1">
          <a:blip r:embed="rId3">
            <a:alphaModFix/>
          </a:blip>
          <a:srcRect/>
          <a:stretch/>
        </p:blipFill>
        <p:spPr>
          <a:xfrm>
            <a:off x="48484" y="1280160"/>
            <a:ext cx="2306096" cy="3190264"/>
          </a:xfrm>
          <a:prstGeom prst="rect">
            <a:avLst/>
          </a:prstGeom>
          <a:noFill/>
          <a:ln>
            <a:noFill/>
          </a:ln>
        </p:spPr>
      </p:pic>
      <p:pic>
        <p:nvPicPr>
          <p:cNvPr id="377" name="Google Shape;377;p22" descr="drainage.jpeg"/>
          <p:cNvPicPr preferRelativeResize="0"/>
          <p:nvPr/>
        </p:nvPicPr>
        <p:blipFill rotWithShape="1">
          <a:blip r:embed="rId4">
            <a:alphaModFix/>
          </a:blip>
          <a:srcRect/>
          <a:stretch/>
        </p:blipFill>
        <p:spPr>
          <a:xfrm>
            <a:off x="2400597" y="1521289"/>
            <a:ext cx="1980155" cy="4150384"/>
          </a:xfrm>
          <a:prstGeom prst="rect">
            <a:avLst/>
          </a:prstGeom>
          <a:noFill/>
          <a:ln>
            <a:noFill/>
          </a:ln>
        </p:spPr>
      </p:pic>
      <p:sp>
        <p:nvSpPr>
          <p:cNvPr id="378" name="Google Shape;378;p22"/>
          <p:cNvSpPr txBox="1">
            <a:spLocks noGrp="1"/>
          </p:cNvSpPr>
          <p:nvPr>
            <p:ph type="title"/>
          </p:nvPr>
        </p:nvSpPr>
        <p:spPr>
          <a:xfrm>
            <a:off x="685800" y="22860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WATER</a:t>
            </a:r>
            <a:endParaRPr/>
          </a:p>
        </p:txBody>
      </p:sp>
      <p:sp>
        <p:nvSpPr>
          <p:cNvPr id="379" name="Google Shape;379;p22"/>
          <p:cNvSpPr txBox="1">
            <a:spLocks noGrp="1"/>
          </p:cNvSpPr>
          <p:nvPr>
            <p:ph type="body" idx="1"/>
          </p:nvPr>
        </p:nvSpPr>
        <p:spPr>
          <a:xfrm>
            <a:off x="4023360" y="1295400"/>
            <a:ext cx="5120640" cy="4525963"/>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chemeClr val="dk1"/>
              </a:buClr>
              <a:buSzPts val="1628"/>
              <a:buChar char="•"/>
            </a:pPr>
            <a:r>
              <a:rPr lang="en-US" sz="2170">
                <a:solidFill>
                  <a:schemeClr val="dk1"/>
                </a:solidFill>
              </a:rPr>
              <a:t>ice at the North Polar Cap (visible at the surface)</a:t>
            </a:r>
            <a:endParaRPr/>
          </a:p>
          <a:p>
            <a:pPr marL="687600" lvl="0" indent="-687600" algn="l" rtl="0">
              <a:lnSpc>
                <a:spcPct val="80000"/>
              </a:lnSpc>
              <a:spcBef>
                <a:spcPts val="2400"/>
              </a:spcBef>
              <a:spcAft>
                <a:spcPts val="0"/>
              </a:spcAft>
              <a:buClr>
                <a:schemeClr val="dk1"/>
              </a:buClr>
              <a:buSzPts val="1628"/>
              <a:buChar char="•"/>
            </a:pPr>
            <a:r>
              <a:rPr lang="en-US" sz="2170">
                <a:solidFill>
                  <a:schemeClr val="dk1"/>
                </a:solidFill>
              </a:rPr>
              <a:t>below the CO</a:t>
            </a:r>
            <a:r>
              <a:rPr lang="en-US" sz="2170" baseline="-25000">
                <a:solidFill>
                  <a:schemeClr val="dk1"/>
                </a:solidFill>
              </a:rPr>
              <a:t>2</a:t>
            </a:r>
            <a:r>
              <a:rPr lang="en-US" sz="2170">
                <a:solidFill>
                  <a:schemeClr val="dk1"/>
                </a:solidFill>
              </a:rPr>
              <a:t> at the South Polar Cap</a:t>
            </a:r>
            <a:endParaRPr/>
          </a:p>
          <a:p>
            <a:pPr marL="687600" lvl="0" indent="-687600" algn="l" rtl="0">
              <a:lnSpc>
                <a:spcPct val="80000"/>
              </a:lnSpc>
              <a:spcBef>
                <a:spcPts val="2400"/>
              </a:spcBef>
              <a:spcAft>
                <a:spcPts val="0"/>
              </a:spcAft>
              <a:buClr>
                <a:schemeClr val="dk1"/>
              </a:buClr>
              <a:buSzPts val="1628"/>
              <a:buChar char="•"/>
            </a:pPr>
            <a:r>
              <a:rPr lang="en-US" sz="2170">
                <a:solidFill>
                  <a:schemeClr val="dk1"/>
                </a:solidFill>
              </a:rPr>
              <a:t>shallow and deep subsurface</a:t>
            </a:r>
            <a:endParaRPr/>
          </a:p>
          <a:p>
            <a:pPr marL="687600" lvl="0" indent="-584253" algn="l" rtl="0">
              <a:lnSpc>
                <a:spcPct val="80000"/>
              </a:lnSpc>
              <a:spcBef>
                <a:spcPts val="2400"/>
              </a:spcBef>
              <a:spcAft>
                <a:spcPts val="0"/>
              </a:spcAft>
              <a:buClr>
                <a:srgbClr val="807F83"/>
              </a:buClr>
              <a:buSzPts val="1628"/>
              <a:buNone/>
            </a:pPr>
            <a:endParaRPr sz="2170">
              <a:solidFill>
                <a:schemeClr val="dk1"/>
              </a:solidFill>
            </a:endParaRPr>
          </a:p>
          <a:p>
            <a:pPr marL="687600" lvl="0" indent="-687600" algn="l" rtl="0">
              <a:lnSpc>
                <a:spcPct val="80000"/>
              </a:lnSpc>
              <a:spcBef>
                <a:spcPts val="2400"/>
              </a:spcBef>
              <a:spcAft>
                <a:spcPts val="0"/>
              </a:spcAft>
              <a:buClr>
                <a:schemeClr val="dk1"/>
              </a:buClr>
              <a:buSzPts val="1628"/>
              <a:buChar char="•"/>
            </a:pPr>
            <a:r>
              <a:rPr lang="en-US" sz="2170">
                <a:solidFill>
                  <a:schemeClr val="dk1"/>
                </a:solidFill>
              </a:rPr>
              <a:t>river valleys, lake basins, stream beds, rocks that could only form in water, ice patches, glaciers, atmospheric measurements, </a:t>
            </a:r>
            <a:r>
              <a:rPr lang="en-US" sz="2170">
                <a:solidFill>
                  <a:schemeClr val="lt1"/>
                </a:solidFill>
              </a:rPr>
              <a: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endParaRPr/>
          </a:p>
        </p:txBody>
      </p:sp>
      <p:sp>
        <p:nvSpPr>
          <p:cNvPr id="386" name="Google Shape;386;p23"/>
          <p:cNvSpPr/>
          <p:nvPr/>
        </p:nvSpPr>
        <p:spPr>
          <a:xfrm>
            <a:off x="0" y="0"/>
            <a:ext cx="9144000" cy="6858000"/>
          </a:xfrm>
          <a:prstGeom prst="rect">
            <a:avLst/>
          </a:prstGeom>
          <a:solidFill>
            <a:schemeClr val="dk1"/>
          </a:solidFill>
          <a:ln>
            <a:noFill/>
          </a:ln>
        </p:spPr>
        <p:txBody>
          <a:bodyPr spcFirstLastPara="1" wrap="square" lIns="92075" tIns="46025" rIns="92075" bIns="460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7" name="Google Shape;387;p23" descr="C:\Oz_Documents\CSA\CSA Analogue Program\CARN website\5_carn57_MarsSurfaceTwinPeaksPathfinder.jpg"/>
          <p:cNvPicPr preferRelativeResize="0"/>
          <p:nvPr/>
        </p:nvPicPr>
        <p:blipFill rotWithShape="1">
          <a:blip r:embed="rId3">
            <a:alphaModFix/>
          </a:blip>
          <a:srcRect b="6719"/>
          <a:stretch/>
        </p:blipFill>
        <p:spPr>
          <a:xfrm>
            <a:off x="2743200" y="3567113"/>
            <a:ext cx="6400800" cy="3290887"/>
          </a:xfrm>
          <a:prstGeom prst="rect">
            <a:avLst/>
          </a:prstGeom>
          <a:noFill/>
          <a:ln>
            <a:noFill/>
          </a:ln>
        </p:spPr>
      </p:pic>
      <p:pic>
        <p:nvPicPr>
          <p:cNvPr id="388" name="Google Shape;388;p23" descr="C:\Oz_Documents\CSA\CSA Analogue Program\CARN website\5_carn61.jpg"/>
          <p:cNvPicPr preferRelativeResize="0"/>
          <p:nvPr/>
        </p:nvPicPr>
        <p:blipFill rotWithShape="1">
          <a:blip r:embed="rId4">
            <a:alphaModFix/>
          </a:blip>
          <a:srcRect b="9155"/>
          <a:stretch/>
        </p:blipFill>
        <p:spPr>
          <a:xfrm>
            <a:off x="0" y="0"/>
            <a:ext cx="6400800" cy="3397250"/>
          </a:xfrm>
          <a:prstGeom prst="rect">
            <a:avLst/>
          </a:prstGeom>
          <a:noFill/>
          <a:ln>
            <a:noFill/>
          </a:ln>
        </p:spPr>
      </p:pic>
      <p:sp>
        <p:nvSpPr>
          <p:cNvPr id="389" name="Google Shape;389;p23"/>
          <p:cNvSpPr txBox="1"/>
          <p:nvPr/>
        </p:nvSpPr>
        <p:spPr>
          <a:xfrm>
            <a:off x="228600" y="228600"/>
            <a:ext cx="6096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a:ea typeface="Arial"/>
                <a:cs typeface="Arial"/>
                <a:sym typeface="Arial"/>
              </a:rPr>
              <a:t>A</a:t>
            </a:r>
            <a:endParaRPr>
              <a:solidFill>
                <a:srgbClr val="FF0000"/>
              </a:solidFill>
            </a:endParaRPr>
          </a:p>
        </p:txBody>
      </p:sp>
      <p:sp>
        <p:nvSpPr>
          <p:cNvPr id="390" name="Google Shape;390;p23"/>
          <p:cNvSpPr txBox="1"/>
          <p:nvPr/>
        </p:nvSpPr>
        <p:spPr>
          <a:xfrm>
            <a:off x="8229600" y="5791200"/>
            <a:ext cx="6858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a:ea typeface="Arial"/>
                <a:cs typeface="Arial"/>
                <a:sym typeface="Arial"/>
              </a:rPr>
              <a:t>B</a:t>
            </a:r>
            <a:endParaRPr>
              <a:solidFill>
                <a:srgbClr val="FF0000"/>
              </a:solidFill>
            </a:endParaRPr>
          </a:p>
        </p:txBody>
      </p:sp>
      <p:grpSp>
        <p:nvGrpSpPr>
          <p:cNvPr id="391" name="Google Shape;391;p23"/>
          <p:cNvGrpSpPr/>
          <p:nvPr/>
        </p:nvGrpSpPr>
        <p:grpSpPr>
          <a:xfrm>
            <a:off x="533400" y="2352675"/>
            <a:ext cx="7848600" cy="3438525"/>
            <a:chOff x="336" y="1482"/>
            <a:chExt cx="4944" cy="2166"/>
          </a:xfrm>
        </p:grpSpPr>
        <p:sp>
          <p:nvSpPr>
            <p:cNvPr id="392" name="Google Shape;392;p23"/>
            <p:cNvSpPr txBox="1"/>
            <p:nvPr/>
          </p:nvSpPr>
          <p:spPr>
            <a:xfrm>
              <a:off x="4128" y="1482"/>
              <a:ext cx="1152" cy="5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Earth</a:t>
              </a:r>
              <a:endParaRPr>
                <a:solidFill>
                  <a:srgbClr val="FF0000"/>
                </a:solidFill>
              </a:endParaRPr>
            </a:p>
          </p:txBody>
        </p:sp>
        <p:sp>
          <p:nvSpPr>
            <p:cNvPr id="393" name="Google Shape;393;p23"/>
            <p:cNvSpPr txBox="1"/>
            <p:nvPr/>
          </p:nvSpPr>
          <p:spPr>
            <a:xfrm>
              <a:off x="336" y="2928"/>
              <a:ext cx="1296" cy="7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5400">
                  <a:solidFill>
                    <a:srgbClr val="FF0000"/>
                  </a:solidFill>
                  <a:latin typeface="Calibri"/>
                  <a:ea typeface="Calibri"/>
                  <a:cs typeface="Calibri"/>
                  <a:sym typeface="Calibri"/>
                </a:rPr>
                <a:t>Mars</a:t>
              </a:r>
              <a:endParaRPr>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animEffect transition="in" filter="fade">
                                      <p:cBhvr>
                                        <p:cTn id="7" dur="5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24" descr="C:\Oz_Documents\CSA\CSA Analogue Program\CARN website\10_carn42_namib-desert-air-p-39.3.jpg"/>
          <p:cNvPicPr preferRelativeResize="0"/>
          <p:nvPr/>
        </p:nvPicPr>
        <p:blipFill rotWithShape="1">
          <a:blip r:embed="rId3">
            <a:alphaModFix/>
          </a:blip>
          <a:srcRect b="6742"/>
          <a:stretch/>
        </p:blipFill>
        <p:spPr>
          <a:xfrm>
            <a:off x="0" y="2971800"/>
            <a:ext cx="4495800" cy="3886200"/>
          </a:xfrm>
          <a:prstGeom prst="rect">
            <a:avLst/>
          </a:prstGeom>
          <a:noFill/>
          <a:ln>
            <a:noFill/>
          </a:ln>
        </p:spPr>
      </p:pic>
      <p:pic>
        <p:nvPicPr>
          <p:cNvPr id="400" name="Google Shape;400;p24" descr="C:\Oz_Documents\CSA\CSA Analogue Program\CARN website\10_carn43_br_PIA01675.jpg"/>
          <p:cNvPicPr preferRelativeResize="0"/>
          <p:nvPr/>
        </p:nvPicPr>
        <p:blipFill rotWithShape="1">
          <a:blip r:embed="rId4">
            <a:alphaModFix/>
          </a:blip>
          <a:srcRect/>
          <a:stretch/>
        </p:blipFill>
        <p:spPr>
          <a:xfrm>
            <a:off x="4648200" y="0"/>
            <a:ext cx="4495800" cy="3836988"/>
          </a:xfrm>
          <a:prstGeom prst="rect">
            <a:avLst/>
          </a:prstGeom>
          <a:noFill/>
          <a:ln>
            <a:noFill/>
          </a:ln>
        </p:spPr>
      </p:pic>
      <p:sp>
        <p:nvSpPr>
          <p:cNvPr id="401" name="Google Shape;401;p24"/>
          <p:cNvSpPr txBox="1"/>
          <p:nvPr/>
        </p:nvSpPr>
        <p:spPr>
          <a:xfrm>
            <a:off x="228600" y="3276600"/>
            <a:ext cx="6096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CC0000"/>
                </a:solidFill>
                <a:latin typeface="Arial"/>
                <a:ea typeface="Arial"/>
                <a:cs typeface="Arial"/>
                <a:sym typeface="Arial"/>
              </a:rPr>
              <a:t>A</a:t>
            </a:r>
            <a:endParaRPr/>
          </a:p>
        </p:txBody>
      </p:sp>
      <p:sp>
        <p:nvSpPr>
          <p:cNvPr id="402" name="Google Shape;402;p24"/>
          <p:cNvSpPr txBox="1"/>
          <p:nvPr/>
        </p:nvSpPr>
        <p:spPr>
          <a:xfrm>
            <a:off x="8382000" y="152400"/>
            <a:ext cx="6858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CC0000"/>
                </a:solidFill>
                <a:latin typeface="Arial"/>
                <a:ea typeface="Arial"/>
                <a:cs typeface="Arial"/>
                <a:sym typeface="Arial"/>
              </a:rPr>
              <a:t>B</a:t>
            </a:r>
            <a:endParaRPr/>
          </a:p>
        </p:txBody>
      </p:sp>
      <p:sp>
        <p:nvSpPr>
          <p:cNvPr id="403" name="Google Shape;403;p24"/>
          <p:cNvSpPr txBox="1"/>
          <p:nvPr/>
        </p:nvSpPr>
        <p:spPr>
          <a:xfrm>
            <a:off x="4648200" y="5257800"/>
            <a:ext cx="3810000" cy="952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Earth</a:t>
            </a:r>
            <a:endParaRPr>
              <a:solidFill>
                <a:srgbClr val="FF0000"/>
              </a:solidFill>
            </a:endParaRPr>
          </a:p>
        </p:txBody>
      </p:sp>
      <p:sp>
        <p:nvSpPr>
          <p:cNvPr id="404" name="Google Shape;404;p24"/>
          <p:cNvSpPr txBox="1"/>
          <p:nvPr/>
        </p:nvSpPr>
        <p:spPr>
          <a:xfrm>
            <a:off x="1752600" y="1143000"/>
            <a:ext cx="2743200" cy="11430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5400">
                <a:solidFill>
                  <a:srgbClr val="FF0000"/>
                </a:solidFill>
                <a:latin typeface="Calibri"/>
                <a:ea typeface="Calibri"/>
                <a:cs typeface="Calibri"/>
                <a:sym typeface="Calibri"/>
              </a:rPr>
              <a:t>Mars</a:t>
            </a:r>
            <a:endParaRPr>
              <a:solidFill>
                <a:srgbClr val="FF0000"/>
              </a:solidFill>
            </a:endParaRPr>
          </a:p>
        </p:txBody>
      </p:sp>
      <p:sp>
        <p:nvSpPr>
          <p:cNvPr id="405" name="Google Shape;405;p24"/>
          <p:cNvSpPr txBox="1"/>
          <p:nvPr/>
        </p:nvSpPr>
        <p:spPr>
          <a:xfrm>
            <a:off x="457200" y="391538"/>
            <a:ext cx="218040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chemeClr val="dk1"/>
                </a:solidFill>
                <a:latin typeface="Calibri"/>
                <a:ea typeface="Calibri"/>
                <a:cs typeface="Calibri"/>
                <a:sym typeface="Calibri"/>
              </a:rPr>
              <a:t>Sand Dunes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25" descr="C:\Oz_Documents\CSA\CSA Analogue Program\CARN website\7_carn34_MarsGullies.jpg"/>
          <p:cNvPicPr preferRelativeResize="0"/>
          <p:nvPr/>
        </p:nvPicPr>
        <p:blipFill rotWithShape="1">
          <a:blip r:embed="rId3">
            <a:alphaModFix/>
          </a:blip>
          <a:srcRect b="9091"/>
          <a:stretch/>
        </p:blipFill>
        <p:spPr>
          <a:xfrm>
            <a:off x="4122775" y="0"/>
            <a:ext cx="5029201" cy="3428999"/>
          </a:xfrm>
          <a:prstGeom prst="rect">
            <a:avLst/>
          </a:prstGeom>
          <a:noFill/>
          <a:ln>
            <a:noFill/>
          </a:ln>
        </p:spPr>
      </p:pic>
      <p:pic>
        <p:nvPicPr>
          <p:cNvPr id="412" name="Google Shape;412;p25" descr="C:\Oz_Documents\CSA\CSA Analogue Program\CARN website\7_carn62_devon.jpg"/>
          <p:cNvPicPr preferRelativeResize="0"/>
          <p:nvPr/>
        </p:nvPicPr>
        <p:blipFill rotWithShape="1">
          <a:blip r:embed="rId4">
            <a:alphaModFix/>
          </a:blip>
          <a:srcRect t="7944"/>
          <a:stretch/>
        </p:blipFill>
        <p:spPr>
          <a:xfrm>
            <a:off x="0" y="2438400"/>
            <a:ext cx="4953000" cy="3733799"/>
          </a:xfrm>
          <a:prstGeom prst="rect">
            <a:avLst/>
          </a:prstGeom>
          <a:noFill/>
          <a:ln>
            <a:noFill/>
          </a:ln>
        </p:spPr>
      </p:pic>
      <p:sp>
        <p:nvSpPr>
          <p:cNvPr id="413" name="Google Shape;413;p25"/>
          <p:cNvSpPr txBox="1"/>
          <p:nvPr/>
        </p:nvSpPr>
        <p:spPr>
          <a:xfrm>
            <a:off x="8305800" y="228600"/>
            <a:ext cx="6096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CC0000"/>
                </a:solidFill>
                <a:latin typeface="Arial"/>
                <a:ea typeface="Arial"/>
                <a:cs typeface="Arial"/>
                <a:sym typeface="Arial"/>
              </a:rPr>
              <a:t>A</a:t>
            </a:r>
            <a:endParaRPr/>
          </a:p>
        </p:txBody>
      </p:sp>
      <p:sp>
        <p:nvSpPr>
          <p:cNvPr id="414" name="Google Shape;414;p25"/>
          <p:cNvSpPr txBox="1"/>
          <p:nvPr/>
        </p:nvSpPr>
        <p:spPr>
          <a:xfrm>
            <a:off x="228600" y="5334000"/>
            <a:ext cx="685800" cy="823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CC0000"/>
                </a:solidFill>
                <a:latin typeface="Arial"/>
                <a:ea typeface="Arial"/>
                <a:cs typeface="Arial"/>
                <a:sym typeface="Arial"/>
              </a:rPr>
              <a:t>B</a:t>
            </a:r>
            <a:endParaRPr/>
          </a:p>
        </p:txBody>
      </p:sp>
      <p:sp>
        <p:nvSpPr>
          <p:cNvPr id="415" name="Google Shape;415;p25"/>
          <p:cNvSpPr txBox="1"/>
          <p:nvPr/>
        </p:nvSpPr>
        <p:spPr>
          <a:xfrm>
            <a:off x="4880325" y="5243400"/>
            <a:ext cx="1842208"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dirty="0">
                <a:solidFill>
                  <a:srgbClr val="FF0000"/>
                </a:solidFill>
                <a:latin typeface="Calibri"/>
                <a:ea typeface="Calibri"/>
                <a:cs typeface="Calibri"/>
                <a:sym typeface="Calibri"/>
              </a:rPr>
              <a:t>Earth</a:t>
            </a:r>
            <a:endParaRPr dirty="0">
              <a:solidFill>
                <a:srgbClr val="FF0000"/>
              </a:solidFill>
            </a:endParaRPr>
          </a:p>
        </p:txBody>
      </p:sp>
      <p:sp>
        <p:nvSpPr>
          <p:cNvPr id="416" name="Google Shape;416;p25"/>
          <p:cNvSpPr txBox="1"/>
          <p:nvPr/>
        </p:nvSpPr>
        <p:spPr>
          <a:xfrm>
            <a:off x="2454775" y="989975"/>
            <a:ext cx="1668000" cy="114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Mars</a:t>
            </a:r>
            <a:endParaRPr>
              <a:solidFill>
                <a:srgbClr val="FF0000"/>
              </a:solidFill>
            </a:endParaRPr>
          </a:p>
        </p:txBody>
      </p:sp>
      <p:sp>
        <p:nvSpPr>
          <p:cNvPr id="417" name="Google Shape;417;p25"/>
          <p:cNvSpPr txBox="1"/>
          <p:nvPr/>
        </p:nvSpPr>
        <p:spPr>
          <a:xfrm>
            <a:off x="228600" y="203200"/>
            <a:ext cx="128432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a:solidFill>
                  <a:schemeClr val="dk1"/>
                </a:solidFill>
                <a:latin typeface="Calibri"/>
                <a:ea typeface="Calibri"/>
                <a:cs typeface="Calibri"/>
                <a:sym typeface="Calibri"/>
              </a:rPr>
              <a:t>Gully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26" descr="C:\Oz_Documents\CSA\CSA Analogue Program\CARN website\2_carn05_channels-color.jpg"/>
          <p:cNvPicPr preferRelativeResize="0"/>
          <p:nvPr/>
        </p:nvPicPr>
        <p:blipFill rotWithShape="1">
          <a:blip r:embed="rId3">
            <a:alphaModFix/>
          </a:blip>
          <a:srcRect t="3639" b="5383"/>
          <a:stretch/>
        </p:blipFill>
        <p:spPr>
          <a:xfrm>
            <a:off x="0" y="0"/>
            <a:ext cx="5562600" cy="3810000"/>
          </a:xfrm>
          <a:prstGeom prst="rect">
            <a:avLst/>
          </a:prstGeom>
          <a:noFill/>
          <a:ln>
            <a:noFill/>
          </a:ln>
        </p:spPr>
      </p:pic>
      <p:sp>
        <p:nvSpPr>
          <p:cNvPr id="424" name="Google Shape;424;p26"/>
          <p:cNvSpPr txBox="1"/>
          <p:nvPr/>
        </p:nvSpPr>
        <p:spPr>
          <a:xfrm>
            <a:off x="5638800" y="1790700"/>
            <a:ext cx="2438400" cy="762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FF0000"/>
                </a:solidFill>
                <a:latin typeface="Calibri"/>
                <a:ea typeface="Calibri"/>
                <a:cs typeface="Calibri"/>
                <a:sym typeface="Calibri"/>
              </a:rPr>
              <a:t>Mars</a:t>
            </a:r>
            <a:endParaRPr>
              <a:solidFill>
                <a:srgbClr val="FF0000"/>
              </a:solidFill>
            </a:endParaRPr>
          </a:p>
        </p:txBody>
      </p:sp>
      <p:sp>
        <p:nvSpPr>
          <p:cNvPr id="425" name="Google Shape;425;p26"/>
          <p:cNvSpPr txBox="1"/>
          <p:nvPr/>
        </p:nvSpPr>
        <p:spPr>
          <a:xfrm>
            <a:off x="914400" y="4953000"/>
            <a:ext cx="2971800" cy="914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5400">
                <a:solidFill>
                  <a:srgbClr val="FF0000"/>
                </a:solidFill>
                <a:latin typeface="Calibri"/>
                <a:ea typeface="Calibri"/>
                <a:cs typeface="Calibri"/>
                <a:sym typeface="Calibri"/>
              </a:rPr>
              <a:t>Earth</a:t>
            </a:r>
            <a:endParaRPr>
              <a:solidFill>
                <a:srgbClr val="FF0000"/>
              </a:solidFill>
            </a:endParaRPr>
          </a:p>
        </p:txBody>
      </p:sp>
      <p:sp>
        <p:nvSpPr>
          <p:cNvPr id="426" name="Google Shape;426;p26"/>
          <p:cNvSpPr txBox="1"/>
          <p:nvPr/>
        </p:nvSpPr>
        <p:spPr>
          <a:xfrm>
            <a:off x="152400" y="152400"/>
            <a:ext cx="6858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CC0000"/>
                </a:solidFill>
                <a:latin typeface="Arial"/>
                <a:ea typeface="Arial"/>
                <a:cs typeface="Arial"/>
                <a:sym typeface="Arial"/>
              </a:rPr>
              <a:t>A</a:t>
            </a:r>
            <a:endParaRPr/>
          </a:p>
        </p:txBody>
      </p:sp>
      <p:grpSp>
        <p:nvGrpSpPr>
          <p:cNvPr id="427" name="Google Shape;427;p26"/>
          <p:cNvGrpSpPr/>
          <p:nvPr/>
        </p:nvGrpSpPr>
        <p:grpSpPr>
          <a:xfrm>
            <a:off x="4114800" y="2644775"/>
            <a:ext cx="5029200" cy="3527425"/>
            <a:chOff x="2592" y="2098"/>
            <a:chExt cx="3168" cy="2222"/>
          </a:xfrm>
        </p:grpSpPr>
        <p:pic>
          <p:nvPicPr>
            <p:cNvPr id="428" name="Google Shape;428;p26" descr="C:\Oz_Documents\CSA\CSA Analogue Program\CARN website\2_carn02_30.07.00.Valley Networks.jpg"/>
            <p:cNvPicPr preferRelativeResize="0"/>
            <p:nvPr/>
          </p:nvPicPr>
          <p:blipFill rotWithShape="1">
            <a:blip r:embed="rId4">
              <a:alphaModFix/>
            </a:blip>
            <a:srcRect/>
            <a:stretch/>
          </p:blipFill>
          <p:spPr>
            <a:xfrm>
              <a:off x="2592" y="2098"/>
              <a:ext cx="3168" cy="2222"/>
            </a:xfrm>
            <a:prstGeom prst="rect">
              <a:avLst/>
            </a:prstGeom>
            <a:noFill/>
            <a:ln>
              <a:noFill/>
            </a:ln>
          </p:spPr>
        </p:pic>
        <p:sp>
          <p:nvSpPr>
            <p:cNvPr id="429" name="Google Shape;429;p26"/>
            <p:cNvSpPr txBox="1"/>
            <p:nvPr/>
          </p:nvSpPr>
          <p:spPr>
            <a:xfrm>
              <a:off x="5280" y="3696"/>
              <a:ext cx="336" cy="5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CC0000"/>
                  </a:solidFill>
                  <a:latin typeface="Arial"/>
                  <a:ea typeface="Arial"/>
                  <a:cs typeface="Arial"/>
                  <a:sym typeface="Arial"/>
                </a:rPr>
                <a:t>B</a:t>
              </a:r>
              <a:endParaRPr/>
            </a:p>
          </p:txBody>
        </p:sp>
      </p:grpSp>
      <p:sp>
        <p:nvSpPr>
          <p:cNvPr id="430" name="Google Shape;430;p26"/>
          <p:cNvSpPr txBox="1"/>
          <p:nvPr/>
        </p:nvSpPr>
        <p:spPr>
          <a:xfrm>
            <a:off x="6248400" y="235745"/>
            <a:ext cx="26670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alibri"/>
                <a:ea typeface="Calibri"/>
                <a:cs typeface="Calibri"/>
                <a:sym typeface="Calibri"/>
              </a:rPr>
              <a:t>Water Carved </a:t>
            </a:r>
            <a:r>
              <a:rPr lang="en-US" sz="2800" b="1" u="sng">
                <a:solidFill>
                  <a:schemeClr val="lt1"/>
                </a:solidFill>
                <a:latin typeface="Calibri"/>
                <a:ea typeface="Calibri"/>
                <a:cs typeface="Calibri"/>
                <a:sym typeface="Calibri"/>
              </a:rPr>
              <a:t>Channels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687600" lvl="0" indent="-554250" algn="l" rtl="0">
              <a:spcBef>
                <a:spcPts val="0"/>
              </a:spcBef>
              <a:spcAft>
                <a:spcPts val="0"/>
              </a:spcAft>
              <a:buClr>
                <a:srgbClr val="807F83"/>
              </a:buClr>
              <a:buSzPts val="2100"/>
              <a:buNone/>
            </a:pPr>
            <a:endParaRPr/>
          </a:p>
          <a:p>
            <a:pPr marL="687600" lvl="0" indent="-554250" algn="l" rtl="0">
              <a:spcBef>
                <a:spcPts val="2400"/>
              </a:spcBef>
              <a:spcAft>
                <a:spcPts val="0"/>
              </a:spcAft>
              <a:buClr>
                <a:srgbClr val="807F83"/>
              </a:buClr>
              <a:buSzPts val="2100"/>
              <a:buNone/>
            </a:pPr>
            <a:endParaRPr/>
          </a:p>
        </p:txBody>
      </p:sp>
      <p:sp>
        <p:nvSpPr>
          <p:cNvPr id="437" name="Google Shape;437;p27"/>
          <p:cNvSpPr/>
          <p:nvPr/>
        </p:nvSpPr>
        <p:spPr>
          <a:xfrm>
            <a:off x="0" y="2932113"/>
            <a:ext cx="9144000" cy="358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8" name="Google Shape;438;p27"/>
          <p:cNvPicPr preferRelativeResize="0"/>
          <p:nvPr/>
        </p:nvPicPr>
        <p:blipFill rotWithShape="1">
          <a:blip r:embed="rId3">
            <a:alphaModFix/>
          </a:blip>
          <a:srcRect t="3852" b="4888"/>
          <a:stretch/>
        </p:blipFill>
        <p:spPr>
          <a:xfrm>
            <a:off x="459954" y="101601"/>
            <a:ext cx="8224092" cy="59327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8"/>
          <p:cNvSpPr txBox="1">
            <a:spLocks noGrp="1"/>
          </p:cNvSpPr>
          <p:nvPr>
            <p:ph type="title"/>
          </p:nvPr>
        </p:nvSpPr>
        <p:spPr>
          <a:xfrm>
            <a:off x="685800" y="109672"/>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HISTORY</a:t>
            </a:r>
            <a:endParaRPr/>
          </a:p>
        </p:txBody>
      </p:sp>
      <p:sp>
        <p:nvSpPr>
          <p:cNvPr id="445" name="Google Shape;445;p28"/>
          <p:cNvSpPr txBox="1">
            <a:spLocks noGrp="1"/>
          </p:cNvSpPr>
          <p:nvPr>
            <p:ph type="body" idx="1"/>
          </p:nvPr>
        </p:nvSpPr>
        <p:spPr>
          <a:xfrm>
            <a:off x="548640" y="1230431"/>
            <a:ext cx="5852160" cy="3957638"/>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chemeClr val="dk1"/>
              </a:buClr>
              <a:buSzPts val="2100"/>
              <a:buChar char="•"/>
            </a:pPr>
            <a:r>
              <a:rPr lang="en-US" sz="2800">
                <a:solidFill>
                  <a:schemeClr val="dk1"/>
                </a:solidFill>
                <a:latin typeface="Calibri"/>
                <a:ea typeface="Calibri"/>
                <a:cs typeface="Calibri"/>
                <a:sym typeface="Calibri"/>
              </a:rPr>
              <a:t>Mariner 4, 1965: first flyby</a:t>
            </a:r>
            <a:endParaRPr/>
          </a:p>
          <a:p>
            <a:pPr marL="687600" lvl="0" indent="-687600" algn="l" rtl="0">
              <a:spcBef>
                <a:spcPts val="2400"/>
              </a:spcBef>
              <a:spcAft>
                <a:spcPts val="0"/>
              </a:spcAft>
              <a:buClr>
                <a:schemeClr val="dk1"/>
              </a:buClr>
              <a:buSzPts val="2100"/>
              <a:buChar char="•"/>
            </a:pPr>
            <a:r>
              <a:rPr lang="en-US" sz="2800">
                <a:solidFill>
                  <a:schemeClr val="dk1"/>
                </a:solidFill>
                <a:latin typeface="Calibri"/>
                <a:ea typeface="Calibri"/>
                <a:cs typeface="Calibri"/>
                <a:sym typeface="Calibri"/>
              </a:rPr>
              <a:t>Viking 1, 1976: first lander</a:t>
            </a:r>
            <a:endParaRPr/>
          </a:p>
          <a:p>
            <a:pPr marL="742950" lvl="1" indent="-285750" algn="l" rtl="0">
              <a:spcBef>
                <a:spcPts val="2880"/>
              </a:spcBef>
              <a:spcAft>
                <a:spcPts val="0"/>
              </a:spcAft>
              <a:buClr>
                <a:schemeClr val="dk1"/>
              </a:buClr>
              <a:buSzPts val="2400"/>
              <a:buChar char="–"/>
            </a:pPr>
            <a:r>
              <a:rPr lang="en-US" sz="2400">
                <a:solidFill>
                  <a:schemeClr val="dk1"/>
                </a:solidFill>
                <a:latin typeface="Calibri"/>
                <a:ea typeface="Calibri"/>
                <a:cs typeface="Calibri"/>
                <a:sym typeface="Calibri"/>
              </a:rPr>
              <a:t>first colour photographs</a:t>
            </a:r>
            <a:endParaRPr/>
          </a:p>
        </p:txBody>
      </p:sp>
      <p:pic>
        <p:nvPicPr>
          <p:cNvPr id="446" name="Google Shape;446;p28" descr="m04_07b.gif"/>
          <p:cNvPicPr preferRelativeResize="0"/>
          <p:nvPr/>
        </p:nvPicPr>
        <p:blipFill rotWithShape="1">
          <a:blip r:embed="rId3">
            <a:alphaModFix/>
          </a:blip>
          <a:srcRect/>
          <a:stretch/>
        </p:blipFill>
        <p:spPr>
          <a:xfrm>
            <a:off x="5228172" y="1696604"/>
            <a:ext cx="3859948" cy="3986178"/>
          </a:xfrm>
          <a:prstGeom prst="rect">
            <a:avLst/>
          </a:prstGeom>
          <a:noFill/>
          <a:ln>
            <a:noFill/>
          </a:ln>
        </p:spPr>
      </p:pic>
      <p:pic>
        <p:nvPicPr>
          <p:cNvPr id="447" name="Google Shape;447;p28" descr="PIA00563_modest.jpg"/>
          <p:cNvPicPr preferRelativeResize="0"/>
          <p:nvPr/>
        </p:nvPicPr>
        <p:blipFill rotWithShape="1">
          <a:blip r:embed="rId4">
            <a:alphaModFix/>
          </a:blip>
          <a:srcRect/>
          <a:stretch/>
        </p:blipFill>
        <p:spPr>
          <a:xfrm>
            <a:off x="1715983" y="3677370"/>
            <a:ext cx="2246417" cy="20429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29" descr="Milkovich_2_Parachute-w-inset-br2.jpg"/>
          <p:cNvPicPr preferRelativeResize="0"/>
          <p:nvPr/>
        </p:nvPicPr>
        <p:blipFill rotWithShape="1">
          <a:blip r:embed="rId3">
            <a:alphaModFix/>
          </a:blip>
          <a:srcRect l="13888" t="8145" r="14015" b="7625"/>
          <a:stretch/>
        </p:blipFill>
        <p:spPr>
          <a:xfrm>
            <a:off x="836510" y="3843913"/>
            <a:ext cx="3166530" cy="2080941"/>
          </a:xfrm>
          <a:prstGeom prst="rect">
            <a:avLst/>
          </a:prstGeom>
          <a:noFill/>
          <a:ln>
            <a:noFill/>
          </a:ln>
        </p:spPr>
      </p:pic>
      <p:pic>
        <p:nvPicPr>
          <p:cNvPr id="454" name="Google Shape;454;p29" descr="PIA16239_modest.jpg"/>
          <p:cNvPicPr preferRelativeResize="0"/>
          <p:nvPr/>
        </p:nvPicPr>
        <p:blipFill rotWithShape="1">
          <a:blip r:embed="rId4">
            <a:alphaModFix/>
          </a:blip>
          <a:srcRect t="14024" r="18915" b="18524"/>
          <a:stretch/>
        </p:blipFill>
        <p:spPr>
          <a:xfrm>
            <a:off x="5494682" y="3654479"/>
            <a:ext cx="2145638" cy="2482088"/>
          </a:xfrm>
          <a:prstGeom prst="rect">
            <a:avLst/>
          </a:prstGeom>
          <a:noFill/>
          <a:ln>
            <a:noFill/>
          </a:ln>
        </p:spPr>
      </p:pic>
      <p:sp>
        <p:nvSpPr>
          <p:cNvPr id="455" name="Google Shape;455;p29"/>
          <p:cNvSpPr txBox="1">
            <a:spLocks noGrp="1"/>
          </p:cNvSpPr>
          <p:nvPr>
            <p:ph type="title"/>
          </p:nvPr>
        </p:nvSpPr>
        <p:spPr>
          <a:xfrm>
            <a:off x="685800" y="6096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HISTORY</a:t>
            </a:r>
            <a:endParaRPr/>
          </a:p>
        </p:txBody>
      </p:sp>
      <p:sp>
        <p:nvSpPr>
          <p:cNvPr id="456" name="Google Shape;456;p29"/>
          <p:cNvSpPr txBox="1">
            <a:spLocks noGrp="1"/>
          </p:cNvSpPr>
          <p:nvPr>
            <p:ph type="body" idx="1"/>
          </p:nvPr>
        </p:nvSpPr>
        <p:spPr>
          <a:xfrm>
            <a:off x="457200" y="1072251"/>
            <a:ext cx="8229600" cy="2613796"/>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chemeClr val="dk1"/>
              </a:buClr>
              <a:buSzPts val="1628"/>
              <a:buChar char="•"/>
            </a:pPr>
            <a:r>
              <a:rPr lang="en-US" sz="2170">
                <a:solidFill>
                  <a:schemeClr val="dk1"/>
                </a:solidFill>
              </a:rPr>
              <a:t>Current missions:</a:t>
            </a:r>
            <a:endParaRPr/>
          </a:p>
          <a:p>
            <a:pPr marL="742950" lvl="1" indent="-285750" algn="l" rtl="0">
              <a:lnSpc>
                <a:spcPct val="80000"/>
              </a:lnSpc>
              <a:spcBef>
                <a:spcPts val="2834"/>
              </a:spcBef>
              <a:spcAft>
                <a:spcPts val="0"/>
              </a:spcAft>
              <a:buClr>
                <a:schemeClr val="dk1"/>
              </a:buClr>
              <a:buSzPts val="2170"/>
              <a:buChar char="–"/>
            </a:pPr>
            <a:r>
              <a:rPr lang="en-US" sz="2170">
                <a:solidFill>
                  <a:schemeClr val="dk1"/>
                </a:solidFill>
              </a:rPr>
              <a:t>Mars Reconnaissance Orbiter (MRO)</a:t>
            </a:r>
            <a:endParaRPr/>
          </a:p>
          <a:p>
            <a:pPr marL="742950" lvl="1" indent="-285750" algn="l" rtl="0">
              <a:lnSpc>
                <a:spcPct val="80000"/>
              </a:lnSpc>
              <a:spcBef>
                <a:spcPts val="434"/>
              </a:spcBef>
              <a:spcAft>
                <a:spcPts val="0"/>
              </a:spcAft>
              <a:buClr>
                <a:schemeClr val="dk1"/>
              </a:buClr>
              <a:buSzPts val="2170"/>
              <a:buChar char="–"/>
            </a:pPr>
            <a:r>
              <a:rPr lang="en-US" sz="2170">
                <a:solidFill>
                  <a:schemeClr val="dk1"/>
                </a:solidFill>
              </a:rPr>
              <a:t>Mars Exploration Rovers (</a:t>
            </a:r>
            <a:r>
              <a:rPr lang="en-US" sz="2170" strike="sngStrike">
                <a:solidFill>
                  <a:schemeClr val="dk1"/>
                </a:solidFill>
              </a:rPr>
              <a:t>Spirit</a:t>
            </a:r>
            <a:r>
              <a:rPr lang="en-US" sz="2170">
                <a:solidFill>
                  <a:schemeClr val="dk1"/>
                </a:solidFill>
              </a:rPr>
              <a:t> &amp; Opportunity)</a:t>
            </a:r>
            <a:endParaRPr/>
          </a:p>
          <a:p>
            <a:pPr marL="742950" lvl="1" indent="-285750" algn="l" rtl="0">
              <a:lnSpc>
                <a:spcPct val="80000"/>
              </a:lnSpc>
              <a:spcBef>
                <a:spcPts val="434"/>
              </a:spcBef>
              <a:spcAft>
                <a:spcPts val="0"/>
              </a:spcAft>
              <a:buClr>
                <a:schemeClr val="dk1"/>
              </a:buClr>
              <a:buSzPts val="2170"/>
              <a:buChar char="–"/>
            </a:pPr>
            <a:r>
              <a:rPr lang="en-US" sz="2170">
                <a:solidFill>
                  <a:schemeClr val="dk1"/>
                </a:solidFill>
              </a:rPr>
              <a:t>Mars Express</a:t>
            </a:r>
            <a:endParaRPr/>
          </a:p>
          <a:p>
            <a:pPr marL="742950" lvl="1" indent="-285750" algn="l" rtl="0">
              <a:lnSpc>
                <a:spcPct val="80000"/>
              </a:lnSpc>
              <a:spcBef>
                <a:spcPts val="434"/>
              </a:spcBef>
              <a:spcAft>
                <a:spcPts val="0"/>
              </a:spcAft>
              <a:buClr>
                <a:schemeClr val="dk1"/>
              </a:buClr>
              <a:buSzPts val="2170"/>
              <a:buChar char="–"/>
            </a:pPr>
            <a:r>
              <a:rPr lang="en-US" sz="2170">
                <a:solidFill>
                  <a:schemeClr val="dk1"/>
                </a:solidFill>
              </a:rPr>
              <a:t>Mars Odyssey</a:t>
            </a:r>
            <a:endParaRPr/>
          </a:p>
          <a:p>
            <a:pPr marL="742950" lvl="1" indent="-285750" algn="l" rtl="0">
              <a:lnSpc>
                <a:spcPct val="80000"/>
              </a:lnSpc>
              <a:spcBef>
                <a:spcPts val="434"/>
              </a:spcBef>
              <a:spcAft>
                <a:spcPts val="0"/>
              </a:spcAft>
              <a:buClr>
                <a:schemeClr val="dk1"/>
              </a:buClr>
              <a:buSzPts val="2170"/>
              <a:buChar char="–"/>
            </a:pPr>
            <a:r>
              <a:rPr lang="en-US" sz="2170">
                <a:solidFill>
                  <a:schemeClr val="dk1"/>
                </a:solidFill>
              </a:rPr>
              <a:t>Mars Science Laboratory (MSL)</a:t>
            </a:r>
            <a:endParaRPr/>
          </a:p>
          <a:p>
            <a:pPr marL="742950" lvl="1" indent="-285750" algn="l" rtl="0">
              <a:lnSpc>
                <a:spcPct val="80000"/>
              </a:lnSpc>
              <a:spcBef>
                <a:spcPts val="434"/>
              </a:spcBef>
              <a:spcAft>
                <a:spcPts val="0"/>
              </a:spcAft>
              <a:buClr>
                <a:schemeClr val="dk1"/>
              </a:buClr>
              <a:buSzPts val="2170"/>
              <a:buChar char="–"/>
            </a:pPr>
            <a:r>
              <a:rPr lang="en-US" sz="2170">
                <a:solidFill>
                  <a:schemeClr val="dk1"/>
                </a:solidFill>
              </a:rPr>
              <a:t>Mars Atmosphere and Volatile Evolution(MAVEN)</a:t>
            </a:r>
            <a:endParaRPr/>
          </a:p>
          <a:p>
            <a:pPr marL="457200" lvl="1" indent="0" algn="l" rtl="0">
              <a:lnSpc>
                <a:spcPct val="80000"/>
              </a:lnSpc>
              <a:spcBef>
                <a:spcPts val="434"/>
              </a:spcBef>
              <a:spcAft>
                <a:spcPts val="0"/>
              </a:spcAft>
              <a:buClr>
                <a:srgbClr val="807F83"/>
              </a:buClr>
              <a:buSzPts val="2170"/>
              <a:buNone/>
            </a:pPr>
            <a:endParaRPr sz="217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 descr="A picture containing indoor, small&#10;&#10;Description generated with high confidence"/>
          <p:cNvPicPr preferRelativeResize="0"/>
          <p:nvPr/>
        </p:nvPicPr>
        <p:blipFill rotWithShape="1">
          <a:blip r:embed="rId3">
            <a:alphaModFix/>
          </a:blip>
          <a:srcRect/>
          <a:stretch/>
        </p:blipFill>
        <p:spPr>
          <a:xfrm>
            <a:off x="0" y="757059"/>
            <a:ext cx="9144000" cy="5143500"/>
          </a:xfrm>
          <a:prstGeom prst="rect">
            <a:avLst/>
          </a:prstGeom>
          <a:noFill/>
          <a:ln>
            <a:noFill/>
          </a:ln>
        </p:spPr>
      </p:pic>
      <p:sp>
        <p:nvSpPr>
          <p:cNvPr id="192" name="Google Shape;192;p3"/>
          <p:cNvSpPr txBox="1">
            <a:spLocks noGrp="1"/>
          </p:cNvSpPr>
          <p:nvPr>
            <p:ph type="title"/>
          </p:nvPr>
        </p:nvSpPr>
        <p:spPr>
          <a:xfrm>
            <a:off x="222953" y="-180624"/>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Times New Roman"/>
              <a:buNone/>
            </a:pPr>
            <a:r>
              <a:rPr lang="en-US">
                <a:solidFill>
                  <a:schemeClr val="dk1"/>
                </a:solidFill>
                <a:latin typeface="Times New Roman"/>
                <a:ea typeface="Times New Roman"/>
                <a:cs typeface="Times New Roman"/>
                <a:sym typeface="Times New Roman"/>
              </a:rPr>
              <a:t>The Solar System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0"/>
          <p:cNvSpPr txBox="1">
            <a:spLocks noGrp="1"/>
          </p:cNvSpPr>
          <p:nvPr>
            <p:ph type="title"/>
          </p:nvPr>
        </p:nvSpPr>
        <p:spPr>
          <a:xfrm>
            <a:off x="685800" y="271253"/>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FUTURE MISSIONS</a:t>
            </a:r>
            <a:endParaRPr/>
          </a:p>
        </p:txBody>
      </p:sp>
      <p:sp>
        <p:nvSpPr>
          <p:cNvPr id="463" name="Google Shape;463;p30"/>
          <p:cNvSpPr txBox="1">
            <a:spLocks noGrp="1"/>
          </p:cNvSpPr>
          <p:nvPr>
            <p:ph type="body" idx="1"/>
          </p:nvPr>
        </p:nvSpPr>
        <p:spPr>
          <a:xfrm>
            <a:off x="685800" y="1459973"/>
            <a:ext cx="7772400" cy="3957638"/>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chemeClr val="dk1"/>
              </a:buClr>
              <a:buSzPts val="2100"/>
              <a:buChar char="•"/>
            </a:pPr>
            <a:r>
              <a:rPr lang="en-US" dirty="0">
                <a:solidFill>
                  <a:schemeClr val="dk1"/>
                </a:solidFill>
              </a:rPr>
              <a:t>ExoMars (2016, 2018): lander, rover, orbiter</a:t>
            </a:r>
          </a:p>
          <a:p>
            <a:pPr marL="0" lvl="0" indent="0" algn="l" rtl="0">
              <a:spcBef>
                <a:spcPts val="0"/>
              </a:spcBef>
              <a:spcAft>
                <a:spcPts val="0"/>
              </a:spcAft>
              <a:buClr>
                <a:schemeClr val="dk1"/>
              </a:buClr>
              <a:buSzPts val="2100"/>
              <a:buNone/>
            </a:pPr>
            <a:endParaRPr lang="en-US" dirty="0">
              <a:solidFill>
                <a:schemeClr val="dk1"/>
              </a:solidFill>
            </a:endParaRPr>
          </a:p>
          <a:p>
            <a:pPr marL="687600" lvl="0" indent="-687600" algn="l" rtl="0">
              <a:spcBef>
                <a:spcPts val="0"/>
              </a:spcBef>
              <a:spcAft>
                <a:spcPts val="0"/>
              </a:spcAft>
              <a:buClr>
                <a:schemeClr val="dk1"/>
              </a:buClr>
              <a:buSzPts val="2100"/>
              <a:buChar char="•"/>
            </a:pPr>
            <a:r>
              <a:rPr lang="en-US" dirty="0" err="1">
                <a:solidFill>
                  <a:schemeClr val="dk1"/>
                </a:solidFill>
              </a:rPr>
              <a:t>InSight</a:t>
            </a:r>
            <a:r>
              <a:rPr lang="en-US" dirty="0">
                <a:solidFill>
                  <a:schemeClr val="dk1"/>
                </a:solidFill>
              </a:rPr>
              <a:t> (2018)</a:t>
            </a:r>
          </a:p>
          <a:p>
            <a:pPr marL="1602000" lvl="2" indent="-687600">
              <a:spcBef>
                <a:spcPts val="0"/>
              </a:spcBef>
              <a:buClr>
                <a:schemeClr val="dk1"/>
              </a:buClr>
              <a:buSzPts val="2100"/>
            </a:pPr>
            <a:r>
              <a:rPr lang="en-US" dirty="0">
                <a:solidFill>
                  <a:schemeClr val="dk1"/>
                </a:solidFill>
              </a:rPr>
              <a:t>Biosignatures</a:t>
            </a:r>
          </a:p>
          <a:p>
            <a:pPr marL="914400" lvl="2" indent="0">
              <a:spcBef>
                <a:spcPts val="0"/>
              </a:spcBef>
              <a:buClr>
                <a:schemeClr val="dk1"/>
              </a:buClr>
              <a:buSzPts val="2100"/>
              <a:buNone/>
            </a:pPr>
            <a:endParaRPr lang="en-US" dirty="0"/>
          </a:p>
          <a:p>
            <a:pPr marL="687600" lvl="0" indent="-687600" algn="l" rtl="0">
              <a:spcBef>
                <a:spcPts val="0"/>
              </a:spcBef>
              <a:spcAft>
                <a:spcPts val="0"/>
              </a:spcAft>
              <a:buClr>
                <a:schemeClr val="dk1"/>
              </a:buClr>
              <a:buSzPts val="2100"/>
              <a:buChar char="•"/>
            </a:pPr>
            <a:r>
              <a:rPr lang="en-US" dirty="0">
                <a:solidFill>
                  <a:schemeClr val="dk1"/>
                </a:solidFill>
              </a:rPr>
              <a:t>Deep interior, Mars 2020</a:t>
            </a:r>
          </a:p>
          <a:p>
            <a:pPr marL="1602000" lvl="2" indent="-687600">
              <a:spcBef>
                <a:spcPts val="0"/>
              </a:spcBef>
              <a:buClr>
                <a:schemeClr val="dk1"/>
              </a:buClr>
              <a:buSzPts val="2100"/>
            </a:pPr>
            <a:r>
              <a:rPr lang="en-US" dirty="0">
                <a:solidFill>
                  <a:schemeClr val="dk1"/>
                </a:solidFill>
              </a:rPr>
              <a:t>assess habitability</a:t>
            </a:r>
            <a:endParaRPr dirty="0"/>
          </a:p>
          <a:p>
            <a:pPr marL="0" lvl="0" indent="0" algn="l" rtl="0">
              <a:spcBef>
                <a:spcPts val="0"/>
              </a:spcBef>
              <a:spcAft>
                <a:spcPts val="0"/>
              </a:spcAft>
              <a:buClr>
                <a:srgbClr val="807F83"/>
              </a:buClr>
              <a:buSzPts val="2100"/>
              <a:buNone/>
            </a:pPr>
            <a:endParaRPr dirty="0">
              <a:solidFill>
                <a:schemeClr val="lt1"/>
              </a:solidFill>
            </a:endParaRPr>
          </a:p>
        </p:txBody>
      </p:sp>
      <p:pic>
        <p:nvPicPr>
          <p:cNvPr id="464" name="Google Shape;464;p30" descr="PIA17358.jpg"/>
          <p:cNvPicPr preferRelativeResize="0"/>
          <p:nvPr/>
        </p:nvPicPr>
        <p:blipFill rotWithShape="1">
          <a:blip r:embed="rId3">
            <a:alphaModFix/>
          </a:blip>
          <a:srcRect/>
          <a:stretch/>
        </p:blipFill>
        <p:spPr>
          <a:xfrm>
            <a:off x="5546989" y="2515877"/>
            <a:ext cx="2690435" cy="290173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31" descr="C:\Oz_Documents\Mars\mars-mola-2k.jpg"/>
          <p:cNvPicPr preferRelativeResize="0"/>
          <p:nvPr/>
        </p:nvPicPr>
        <p:blipFill rotWithShape="1">
          <a:blip r:embed="rId3">
            <a:alphaModFix/>
          </a:blip>
          <a:srcRect/>
          <a:stretch/>
        </p:blipFill>
        <p:spPr>
          <a:xfrm>
            <a:off x="387350" y="1604645"/>
            <a:ext cx="8413750" cy="4206875"/>
          </a:xfrm>
          <a:prstGeom prst="rect">
            <a:avLst/>
          </a:prstGeom>
          <a:noFill/>
          <a:ln>
            <a:noFill/>
          </a:ln>
        </p:spPr>
      </p:pic>
      <p:sp>
        <p:nvSpPr>
          <p:cNvPr id="471" name="Google Shape;471;p31"/>
          <p:cNvSpPr/>
          <p:nvPr/>
        </p:nvSpPr>
        <p:spPr>
          <a:xfrm>
            <a:off x="4586288" y="3573145"/>
            <a:ext cx="331787"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472" name="Google Shape;472;p31"/>
          <p:cNvSpPr/>
          <p:nvPr/>
        </p:nvSpPr>
        <p:spPr>
          <a:xfrm>
            <a:off x="4040188" y="3090545"/>
            <a:ext cx="331787"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473" name="Google Shape;473;p31"/>
          <p:cNvSpPr/>
          <p:nvPr/>
        </p:nvSpPr>
        <p:spPr>
          <a:xfrm>
            <a:off x="3403600" y="3316288"/>
            <a:ext cx="331788"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474" name="Google Shape;474;p31"/>
          <p:cNvSpPr/>
          <p:nvPr/>
        </p:nvSpPr>
        <p:spPr>
          <a:xfrm>
            <a:off x="7505700" y="2446020"/>
            <a:ext cx="331788"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475" name="Google Shape;475;p31"/>
          <p:cNvSpPr/>
          <p:nvPr/>
        </p:nvSpPr>
        <p:spPr>
          <a:xfrm>
            <a:off x="8364538" y="3733483"/>
            <a:ext cx="331787"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476" name="Google Shape;476;p31"/>
          <p:cNvSpPr txBox="1">
            <a:spLocks noGrp="1"/>
          </p:cNvSpPr>
          <p:nvPr>
            <p:ph type="title"/>
          </p:nvPr>
        </p:nvSpPr>
        <p:spPr>
          <a:xfrm>
            <a:off x="685800" y="199707"/>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sz="3600">
                <a:solidFill>
                  <a:schemeClr val="dk1"/>
                </a:solidFill>
              </a:rPr>
              <a:t>Studying &amp; Exploring Mars</a:t>
            </a:r>
            <a:endParaRPr/>
          </a:p>
        </p:txBody>
      </p:sp>
      <p:sp>
        <p:nvSpPr>
          <p:cNvPr id="477" name="Google Shape;477;p31"/>
          <p:cNvSpPr txBox="1"/>
          <p:nvPr/>
        </p:nvSpPr>
        <p:spPr>
          <a:xfrm>
            <a:off x="297180" y="5778976"/>
            <a:ext cx="29432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Image credit: MOLA Science Team</a:t>
            </a:r>
            <a:endParaRPr/>
          </a:p>
        </p:txBody>
      </p:sp>
      <p:sp>
        <p:nvSpPr>
          <p:cNvPr id="478" name="Google Shape;478;p31"/>
          <p:cNvSpPr txBox="1"/>
          <p:nvPr/>
        </p:nvSpPr>
        <p:spPr>
          <a:xfrm>
            <a:off x="3048000" y="2314575"/>
            <a:ext cx="468313"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grpSp>
        <p:nvGrpSpPr>
          <p:cNvPr id="479" name="Google Shape;479;p31"/>
          <p:cNvGrpSpPr/>
          <p:nvPr/>
        </p:nvGrpSpPr>
        <p:grpSpPr>
          <a:xfrm>
            <a:off x="598488" y="1744345"/>
            <a:ext cx="7766050" cy="2560638"/>
            <a:chOff x="377" y="1406"/>
            <a:chExt cx="4892" cy="1613"/>
          </a:xfrm>
        </p:grpSpPr>
        <p:pic>
          <p:nvPicPr>
            <p:cNvPr id="480" name="Google Shape;480;p31" descr="C:\Oz_Documents\Mars\MER.jpg"/>
            <p:cNvPicPr preferRelativeResize="0"/>
            <p:nvPr/>
          </p:nvPicPr>
          <p:blipFill rotWithShape="1">
            <a:blip r:embed="rId4">
              <a:alphaModFix/>
            </a:blip>
            <a:srcRect/>
            <a:stretch/>
          </p:blipFill>
          <p:spPr>
            <a:xfrm>
              <a:off x="377" y="1406"/>
              <a:ext cx="2152" cy="1613"/>
            </a:xfrm>
            <a:prstGeom prst="rect">
              <a:avLst/>
            </a:prstGeom>
            <a:noFill/>
            <a:ln>
              <a:noFill/>
            </a:ln>
          </p:spPr>
        </p:pic>
        <p:cxnSp>
          <p:nvCxnSpPr>
            <p:cNvPr id="481" name="Google Shape;481;p31"/>
            <p:cNvCxnSpPr/>
            <p:nvPr/>
          </p:nvCxnSpPr>
          <p:spPr>
            <a:xfrm rot="10800000" flipH="1">
              <a:off x="2529" y="2708"/>
              <a:ext cx="360" cy="311"/>
            </a:xfrm>
            <a:prstGeom prst="straightConnector1">
              <a:avLst/>
            </a:prstGeom>
            <a:noFill/>
            <a:ln w="38100" cap="flat" cmpd="sng">
              <a:solidFill>
                <a:schemeClr val="dk1"/>
              </a:solidFill>
              <a:prstDash val="solid"/>
              <a:round/>
              <a:headEnd type="none" w="med" len="med"/>
              <a:tailEnd type="triangle" w="med" len="med"/>
            </a:ln>
          </p:spPr>
        </p:cxnSp>
        <p:cxnSp>
          <p:nvCxnSpPr>
            <p:cNvPr id="482" name="Google Shape;482;p31"/>
            <p:cNvCxnSpPr/>
            <p:nvPr/>
          </p:nvCxnSpPr>
          <p:spPr>
            <a:xfrm>
              <a:off x="2529" y="1406"/>
              <a:ext cx="2740" cy="1302"/>
            </a:xfrm>
            <a:prstGeom prst="straightConnector1">
              <a:avLst/>
            </a:prstGeom>
            <a:noFill/>
            <a:ln w="38100" cap="flat" cmpd="sng">
              <a:solidFill>
                <a:schemeClr val="dk1"/>
              </a:solidFill>
              <a:prstDash val="solid"/>
              <a:round/>
              <a:headEnd type="none" w="med" len="med"/>
              <a:tailEnd type="triangle" w="med" len="med"/>
            </a:ln>
          </p:spPr>
        </p:cxnSp>
        <p:sp>
          <p:nvSpPr>
            <p:cNvPr id="483" name="Google Shape;483;p31"/>
            <p:cNvSpPr/>
            <p:nvPr/>
          </p:nvSpPr>
          <p:spPr>
            <a:xfrm>
              <a:off x="377" y="1406"/>
              <a:ext cx="2152" cy="1613"/>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32" descr="File:Opportunity at Victoria Crater from Mars reconnaissance orbiter.jpg">
            <a:hlinkClick r:id="rId3"/>
          </p:cNvPr>
          <p:cNvPicPr preferRelativeResize="0"/>
          <p:nvPr/>
        </p:nvPicPr>
        <p:blipFill rotWithShape="1">
          <a:blip r:embed="rId4">
            <a:alphaModFix/>
          </a:blip>
          <a:srcRect/>
          <a:stretch/>
        </p:blipFill>
        <p:spPr>
          <a:xfrm>
            <a:off x="1057275" y="916782"/>
            <a:ext cx="7823756" cy="4957762"/>
          </a:xfrm>
          <a:prstGeom prst="rect">
            <a:avLst/>
          </a:prstGeom>
          <a:noFill/>
          <a:ln>
            <a:noFill/>
          </a:ln>
        </p:spPr>
      </p:pic>
      <p:pic>
        <p:nvPicPr>
          <p:cNvPr id="490" name="Google Shape;490;p32" descr="File:NASA Mars Rover.jpg">
            <a:hlinkClick r:id="rId5"/>
          </p:cNvPr>
          <p:cNvPicPr preferRelativeResize="0"/>
          <p:nvPr/>
        </p:nvPicPr>
        <p:blipFill rotWithShape="1">
          <a:blip r:embed="rId6">
            <a:alphaModFix/>
          </a:blip>
          <a:srcRect/>
          <a:stretch/>
        </p:blipFill>
        <p:spPr>
          <a:xfrm>
            <a:off x="177800" y="226378"/>
            <a:ext cx="3505200" cy="2803525"/>
          </a:xfrm>
          <a:prstGeom prst="rect">
            <a:avLst/>
          </a:prstGeom>
          <a:noFill/>
          <a:ln>
            <a:noFill/>
          </a:ln>
        </p:spPr>
      </p:pic>
      <p:sp>
        <p:nvSpPr>
          <p:cNvPr id="491" name="Google Shape;491;p32"/>
          <p:cNvSpPr txBox="1"/>
          <p:nvPr/>
        </p:nvSpPr>
        <p:spPr>
          <a:xfrm>
            <a:off x="1176689" y="3395663"/>
            <a:ext cx="3114955"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FFFF"/>
                </a:solidFill>
                <a:latin typeface="Calibri"/>
                <a:ea typeface="Calibri"/>
                <a:cs typeface="Calibri"/>
                <a:sym typeface="Calibri"/>
              </a:rPr>
              <a:t>…roving since 2004</a:t>
            </a:r>
            <a:endParaRPr/>
          </a:p>
          <a:p>
            <a:pPr marL="0" marR="0" lvl="0" indent="0" algn="l" rtl="0">
              <a:spcBef>
                <a:spcPts val="0"/>
              </a:spcBef>
              <a:spcAft>
                <a:spcPts val="0"/>
              </a:spcAft>
              <a:buNone/>
            </a:pPr>
            <a:endParaRPr sz="2800">
              <a:solidFill>
                <a:srgbClr val="FFFFFF"/>
              </a:solidFill>
              <a:latin typeface="Calibri"/>
              <a:ea typeface="Calibri"/>
              <a:cs typeface="Calibri"/>
              <a:sym typeface="Calibri"/>
            </a:endParaRPr>
          </a:p>
          <a:p>
            <a:pPr marL="0" marR="0" lvl="0" indent="0" algn="l" rtl="0">
              <a:spcBef>
                <a:spcPts val="0"/>
              </a:spcBef>
              <a:spcAft>
                <a:spcPts val="0"/>
              </a:spcAft>
              <a:buNone/>
            </a:pPr>
            <a:endParaRPr sz="2800">
              <a:solidFill>
                <a:srgbClr val="FFFFFF"/>
              </a:solidFill>
              <a:latin typeface="Calibri"/>
              <a:ea typeface="Calibri"/>
              <a:cs typeface="Calibri"/>
              <a:sym typeface="Calibri"/>
            </a:endParaRPr>
          </a:p>
          <a:p>
            <a:pPr marL="0" marR="0" lvl="0" indent="0" algn="l" rtl="0">
              <a:spcBef>
                <a:spcPts val="0"/>
              </a:spcBef>
              <a:spcAft>
                <a:spcPts val="0"/>
              </a:spcAft>
              <a:buNone/>
            </a:pPr>
            <a:r>
              <a:rPr lang="en-US" sz="2800">
                <a:solidFill>
                  <a:srgbClr val="FFFFFF"/>
                </a:solidFill>
                <a:latin typeface="Calibri"/>
                <a:ea typeface="Calibri"/>
                <a:cs typeface="Calibri"/>
                <a:sym typeface="Calibri"/>
              </a:rPr>
              <a:t>Spirit went offline </a:t>
            </a:r>
            <a:endParaRPr/>
          </a:p>
          <a:p>
            <a:pPr marL="0" marR="0" lvl="0" indent="0" algn="l" rtl="0">
              <a:spcBef>
                <a:spcPts val="0"/>
              </a:spcBef>
              <a:spcAft>
                <a:spcPts val="0"/>
              </a:spcAft>
              <a:buNone/>
            </a:pPr>
            <a:r>
              <a:rPr lang="en-US" sz="2800">
                <a:solidFill>
                  <a:srgbClr val="FFFFFF"/>
                </a:solidFill>
                <a:latin typeface="Calibri"/>
                <a:ea typeface="Calibri"/>
                <a:cs typeface="Calibri"/>
                <a:sym typeface="Calibri"/>
              </a:rPr>
              <a:t>on May 25, 2011</a:t>
            </a:r>
            <a:endParaRPr/>
          </a:p>
        </p:txBody>
      </p:sp>
      <p:sp>
        <p:nvSpPr>
          <p:cNvPr id="492" name="Google Shape;492;p32"/>
          <p:cNvSpPr txBox="1"/>
          <p:nvPr/>
        </p:nvSpPr>
        <p:spPr>
          <a:xfrm>
            <a:off x="3683000" y="916782"/>
            <a:ext cx="527740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Times New Roman"/>
                <a:ea typeface="Times New Roman"/>
                <a:cs typeface="Times New Roman"/>
                <a:sym typeface="Times New Roman"/>
              </a:rPr>
              <a:t>Spirit &amp; Opportunity Rovers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33" descr="C:\Oz_Documents\Mars\mars-mola-2k.jpg"/>
          <p:cNvPicPr preferRelativeResize="0"/>
          <p:nvPr/>
        </p:nvPicPr>
        <p:blipFill rotWithShape="1">
          <a:blip r:embed="rId3">
            <a:alphaModFix/>
          </a:blip>
          <a:srcRect/>
          <a:stretch/>
        </p:blipFill>
        <p:spPr>
          <a:xfrm>
            <a:off x="387350" y="1340485"/>
            <a:ext cx="8413750" cy="4206875"/>
          </a:xfrm>
          <a:prstGeom prst="rect">
            <a:avLst/>
          </a:prstGeom>
          <a:noFill/>
          <a:ln>
            <a:noFill/>
          </a:ln>
        </p:spPr>
      </p:pic>
      <p:sp>
        <p:nvSpPr>
          <p:cNvPr id="499" name="Google Shape;499;p33"/>
          <p:cNvSpPr/>
          <p:nvPr/>
        </p:nvSpPr>
        <p:spPr>
          <a:xfrm>
            <a:off x="4586288" y="3308985"/>
            <a:ext cx="331787"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00" name="Google Shape;500;p33"/>
          <p:cNvSpPr/>
          <p:nvPr/>
        </p:nvSpPr>
        <p:spPr>
          <a:xfrm>
            <a:off x="4040188" y="2826385"/>
            <a:ext cx="331787"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01" name="Google Shape;501;p33"/>
          <p:cNvSpPr/>
          <p:nvPr/>
        </p:nvSpPr>
        <p:spPr>
          <a:xfrm>
            <a:off x="3403600" y="2666048"/>
            <a:ext cx="331788"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02" name="Google Shape;502;p33"/>
          <p:cNvSpPr/>
          <p:nvPr/>
        </p:nvSpPr>
        <p:spPr>
          <a:xfrm>
            <a:off x="7505700" y="2181860"/>
            <a:ext cx="331788"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03" name="Google Shape;503;p33"/>
          <p:cNvSpPr/>
          <p:nvPr/>
        </p:nvSpPr>
        <p:spPr>
          <a:xfrm>
            <a:off x="8364538" y="3469323"/>
            <a:ext cx="331787"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504" name="Google Shape;504;p33"/>
          <p:cNvSpPr txBox="1">
            <a:spLocks noGrp="1"/>
          </p:cNvSpPr>
          <p:nvPr>
            <p:ph type="title"/>
          </p:nvPr>
        </p:nvSpPr>
        <p:spPr>
          <a:xfrm>
            <a:off x="685800" y="11430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Arial"/>
              <a:buNone/>
            </a:pPr>
            <a:r>
              <a:rPr lang="en-US" sz="3600">
                <a:solidFill>
                  <a:schemeClr val="dk1"/>
                </a:solidFill>
              </a:rPr>
              <a:t>Studying &amp; Exploring Mars</a:t>
            </a:r>
            <a:endParaRPr/>
          </a:p>
        </p:txBody>
      </p:sp>
      <p:sp>
        <p:nvSpPr>
          <p:cNvPr id="505" name="Google Shape;505;p33"/>
          <p:cNvSpPr txBox="1"/>
          <p:nvPr/>
        </p:nvSpPr>
        <p:spPr>
          <a:xfrm>
            <a:off x="361950" y="5606733"/>
            <a:ext cx="29432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Image credit: MOLA Science Team</a:t>
            </a:r>
            <a:endParaRPr/>
          </a:p>
        </p:txBody>
      </p:sp>
      <p:sp>
        <p:nvSpPr>
          <p:cNvPr id="506" name="Google Shape;506;p33"/>
          <p:cNvSpPr txBox="1"/>
          <p:nvPr/>
        </p:nvSpPr>
        <p:spPr>
          <a:xfrm>
            <a:off x="3048000" y="2314575"/>
            <a:ext cx="468313"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507" name="Google Shape;507;p33"/>
          <p:cNvSpPr/>
          <p:nvPr/>
        </p:nvSpPr>
        <p:spPr>
          <a:xfrm>
            <a:off x="6526213" y="1340485"/>
            <a:ext cx="331787" cy="339725"/>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nvGrpSpPr>
          <p:cNvPr id="508" name="Google Shape;508;p33"/>
          <p:cNvGrpSpPr/>
          <p:nvPr/>
        </p:nvGrpSpPr>
        <p:grpSpPr>
          <a:xfrm>
            <a:off x="685800" y="3308985"/>
            <a:ext cx="7480300" cy="2065338"/>
            <a:chOff x="685800" y="3959225"/>
            <a:chExt cx="7480300" cy="2064825"/>
          </a:xfrm>
        </p:grpSpPr>
        <p:sp>
          <p:nvSpPr>
            <p:cNvPr id="509" name="Google Shape;509;p33"/>
            <p:cNvSpPr/>
            <p:nvPr/>
          </p:nvSpPr>
          <p:spPr>
            <a:xfrm>
              <a:off x="7672388" y="3959225"/>
              <a:ext cx="493712" cy="499939"/>
            </a:xfrm>
            <a:prstGeom prst="star5">
              <a:avLst>
                <a:gd name="adj" fmla="val 19098"/>
                <a:gd name="hf" fmla="val 105146"/>
                <a:gd name="vf" fmla="val 110557"/>
              </a:avLst>
            </a:prstGeom>
            <a:solidFill>
              <a:srgbClr val="FF000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pic>
          <p:nvPicPr>
            <p:cNvPr id="510" name="Google Shape;510;p33" descr="LogoMSL.jpg"/>
            <p:cNvPicPr preferRelativeResize="0"/>
            <p:nvPr/>
          </p:nvPicPr>
          <p:blipFill rotWithShape="1">
            <a:blip r:embed="rId4">
              <a:alphaModFix/>
            </a:blip>
            <a:srcRect/>
            <a:stretch/>
          </p:blipFill>
          <p:spPr>
            <a:xfrm>
              <a:off x="685800" y="3959225"/>
              <a:ext cx="2584450" cy="20648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4"/>
          <p:cNvSpPr txBox="1">
            <a:spLocks noGrp="1"/>
          </p:cNvSpPr>
          <p:nvPr>
            <p:ph type="title"/>
          </p:nvPr>
        </p:nvSpPr>
        <p:spPr>
          <a:xfrm>
            <a:off x="685800" y="4064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Curiosity</a:t>
            </a:r>
            <a:endParaRPr/>
          </a:p>
        </p:txBody>
      </p:sp>
      <p:pic>
        <p:nvPicPr>
          <p:cNvPr id="517" name="Google Shape;517;p34"/>
          <p:cNvPicPr preferRelativeResize="0">
            <a:picLocks noGrp="1"/>
          </p:cNvPicPr>
          <p:nvPr>
            <p:ph type="body" idx="1"/>
          </p:nvPr>
        </p:nvPicPr>
        <p:blipFill rotWithShape="1">
          <a:blip r:embed="rId3">
            <a:alphaModFix/>
          </a:blip>
          <a:srcRect/>
          <a:stretch/>
        </p:blipFill>
        <p:spPr>
          <a:xfrm>
            <a:off x="1145381" y="1183640"/>
            <a:ext cx="6853238" cy="4570659"/>
          </a:xfrm>
          <a:prstGeom prst="rect">
            <a:avLst/>
          </a:prstGeom>
          <a:noFill/>
          <a:ln>
            <a:noFill/>
          </a:ln>
        </p:spPr>
      </p:pic>
      <p:sp>
        <p:nvSpPr>
          <p:cNvPr id="518" name="Google Shape;518;p34"/>
          <p:cNvSpPr txBox="1"/>
          <p:nvPr/>
        </p:nvSpPr>
        <p:spPr>
          <a:xfrm>
            <a:off x="5562600" y="6277195"/>
            <a:ext cx="23622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Calibri"/>
                <a:ea typeface="Calibri"/>
                <a:cs typeface="Calibri"/>
                <a:sym typeface="Calibri"/>
              </a:rPr>
              <a:t>Image Credit: NASA/JPL</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35"/>
          <p:cNvSpPr txBox="1">
            <a:spLocks noGrp="1"/>
          </p:cNvSpPr>
          <p:nvPr>
            <p:ph type="title"/>
          </p:nvPr>
        </p:nvSpPr>
        <p:spPr>
          <a:xfrm>
            <a:off x="685800" y="-4064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Curiosity</a:t>
            </a:r>
            <a:endParaRPr/>
          </a:p>
        </p:txBody>
      </p:sp>
      <p:pic>
        <p:nvPicPr>
          <p:cNvPr id="525" name="Google Shape;525;p35"/>
          <p:cNvPicPr preferRelativeResize="0">
            <a:picLocks noGrp="1"/>
          </p:cNvPicPr>
          <p:nvPr>
            <p:ph type="body" idx="1"/>
          </p:nvPr>
        </p:nvPicPr>
        <p:blipFill rotWithShape="1">
          <a:blip r:embed="rId3">
            <a:alphaModFix/>
          </a:blip>
          <a:srcRect/>
          <a:stretch/>
        </p:blipFill>
        <p:spPr>
          <a:xfrm>
            <a:off x="1693943" y="1091198"/>
            <a:ext cx="5756113" cy="4313922"/>
          </a:xfrm>
          <a:prstGeom prst="rect">
            <a:avLst/>
          </a:prstGeom>
          <a:noFill/>
          <a:ln>
            <a:noFill/>
          </a:ln>
        </p:spPr>
      </p:pic>
      <p:sp>
        <p:nvSpPr>
          <p:cNvPr id="526" name="Google Shape;526;p35"/>
          <p:cNvSpPr txBox="1"/>
          <p:nvPr/>
        </p:nvSpPr>
        <p:spPr>
          <a:xfrm>
            <a:off x="4876801" y="5440065"/>
            <a:ext cx="42671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HiRise Image; Credit: Nasa/JPL</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36" descr="140623-mars_48470ee441bbe2807a497b6412a63076.jpg"/>
          <p:cNvPicPr preferRelativeResize="0"/>
          <p:nvPr/>
        </p:nvPicPr>
        <p:blipFill rotWithShape="1">
          <a:blip r:embed="rId3">
            <a:alphaModFix/>
          </a:blip>
          <a:srcRect t="-9041" b="8936"/>
          <a:stretch/>
        </p:blipFill>
        <p:spPr>
          <a:xfrm>
            <a:off x="215200" y="-985650"/>
            <a:ext cx="8700203" cy="7172953"/>
          </a:xfrm>
          <a:prstGeom prst="rect">
            <a:avLst/>
          </a:prstGeom>
          <a:noFill/>
          <a:ln>
            <a:noFill/>
          </a:ln>
        </p:spPr>
      </p:pic>
      <p:sp>
        <p:nvSpPr>
          <p:cNvPr id="533" name="Google Shape;533;p36"/>
          <p:cNvSpPr txBox="1"/>
          <p:nvPr/>
        </p:nvSpPr>
        <p:spPr>
          <a:xfrm>
            <a:off x="685800" y="41644"/>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Calibri"/>
                <a:ea typeface="Calibri"/>
                <a:cs typeface="Calibri"/>
                <a:sym typeface="Calibri"/>
              </a:rPr>
              <a:t>Curiosity in Gale Crater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7"/>
          <p:cNvSpPr txBox="1">
            <a:spLocks noGrp="1"/>
          </p:cNvSpPr>
          <p:nvPr>
            <p:ph type="body" idx="1"/>
          </p:nvPr>
        </p:nvSpPr>
        <p:spPr>
          <a:xfrm>
            <a:off x="4419599" y="1142114"/>
            <a:ext cx="4593397" cy="5023613"/>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chemeClr val="dk1"/>
              </a:buClr>
              <a:buSzPts val="1665"/>
              <a:buChar char="•"/>
            </a:pPr>
            <a:r>
              <a:rPr lang="en-US" sz="2220">
                <a:solidFill>
                  <a:schemeClr val="dk1"/>
                </a:solidFill>
              </a:rPr>
              <a:t>Good place to look for evidence of Mars’ past and/or present habitability</a:t>
            </a:r>
            <a:endParaRPr/>
          </a:p>
          <a:p>
            <a:pPr marL="742950" lvl="1" indent="-285750" algn="l" rtl="0">
              <a:lnSpc>
                <a:spcPct val="80000"/>
              </a:lnSpc>
              <a:spcBef>
                <a:spcPts val="2770"/>
              </a:spcBef>
              <a:spcAft>
                <a:spcPts val="0"/>
              </a:spcAft>
              <a:buClr>
                <a:schemeClr val="dk1"/>
              </a:buClr>
              <a:buSzPts val="1850"/>
              <a:buChar char="–"/>
            </a:pPr>
            <a:r>
              <a:rPr lang="en-US" sz="1850">
                <a:solidFill>
                  <a:schemeClr val="dk1"/>
                </a:solidFill>
              </a:rPr>
              <a:t>May have been a lake</a:t>
            </a:r>
            <a:endParaRPr/>
          </a:p>
          <a:p>
            <a:pPr marL="742950" lvl="1" indent="-168275" algn="l" rtl="0">
              <a:lnSpc>
                <a:spcPct val="80000"/>
              </a:lnSpc>
              <a:spcBef>
                <a:spcPts val="370"/>
              </a:spcBef>
              <a:spcAft>
                <a:spcPts val="0"/>
              </a:spcAft>
              <a:buClr>
                <a:srgbClr val="807F83"/>
              </a:buClr>
              <a:buSzPts val="1850"/>
              <a:buNone/>
            </a:pPr>
            <a:endParaRPr sz="1850">
              <a:solidFill>
                <a:schemeClr val="dk1"/>
              </a:solidFill>
            </a:endParaRPr>
          </a:p>
          <a:p>
            <a:pPr marL="742950" lvl="1" indent="-285750" algn="l" rtl="0">
              <a:lnSpc>
                <a:spcPct val="80000"/>
              </a:lnSpc>
              <a:spcBef>
                <a:spcPts val="370"/>
              </a:spcBef>
              <a:spcAft>
                <a:spcPts val="0"/>
              </a:spcAft>
              <a:buClr>
                <a:schemeClr val="dk1"/>
              </a:buClr>
              <a:buSzPts val="1850"/>
              <a:buChar char="–"/>
            </a:pPr>
            <a:r>
              <a:rPr lang="en-US" sz="1850">
                <a:solidFill>
                  <a:schemeClr val="dk1"/>
                </a:solidFill>
              </a:rPr>
              <a:t>Contains a mountain of layered rock whose lower portion is carved by channels, while upper is not 🡪 spans the transition from wet to dry Mars</a:t>
            </a:r>
            <a:endParaRPr/>
          </a:p>
          <a:p>
            <a:pPr marL="742950" lvl="1" indent="-168275" algn="l" rtl="0">
              <a:lnSpc>
                <a:spcPct val="80000"/>
              </a:lnSpc>
              <a:spcBef>
                <a:spcPts val="370"/>
              </a:spcBef>
              <a:spcAft>
                <a:spcPts val="0"/>
              </a:spcAft>
              <a:buClr>
                <a:srgbClr val="807F83"/>
              </a:buClr>
              <a:buSzPts val="1850"/>
              <a:buNone/>
            </a:pPr>
            <a:endParaRPr sz="1850">
              <a:solidFill>
                <a:schemeClr val="dk1"/>
              </a:solidFill>
            </a:endParaRPr>
          </a:p>
          <a:p>
            <a:pPr marL="742950" lvl="1" indent="-285750" algn="l" rtl="0">
              <a:lnSpc>
                <a:spcPct val="80000"/>
              </a:lnSpc>
              <a:spcBef>
                <a:spcPts val="370"/>
              </a:spcBef>
              <a:spcAft>
                <a:spcPts val="0"/>
              </a:spcAft>
              <a:buClr>
                <a:schemeClr val="dk1"/>
              </a:buClr>
              <a:buSzPts val="1850"/>
              <a:buChar char="–"/>
            </a:pPr>
            <a:r>
              <a:rPr lang="en-US" sz="1850">
                <a:solidFill>
                  <a:schemeClr val="dk1"/>
                </a:solidFill>
              </a:rPr>
              <a:t>Mound has minerals suggestive of water</a:t>
            </a:r>
            <a:endParaRPr/>
          </a:p>
          <a:p>
            <a:pPr marL="1143000" lvl="2" indent="-228600" algn="l" rtl="0">
              <a:lnSpc>
                <a:spcPct val="80000"/>
              </a:lnSpc>
              <a:spcBef>
                <a:spcPts val="370"/>
              </a:spcBef>
              <a:spcAft>
                <a:spcPts val="0"/>
              </a:spcAft>
              <a:buClr>
                <a:schemeClr val="dk1"/>
              </a:buClr>
              <a:buSzPts val="1850"/>
              <a:buChar char="•"/>
            </a:pPr>
            <a:r>
              <a:rPr lang="en-US" sz="1850">
                <a:solidFill>
                  <a:schemeClr val="dk1"/>
                </a:solidFill>
              </a:rPr>
              <a:t>Includes clays, which are good at preserving signs of life on Earth</a:t>
            </a:r>
            <a:endParaRPr/>
          </a:p>
        </p:txBody>
      </p:sp>
      <p:pic>
        <p:nvPicPr>
          <p:cNvPr id="540" name="Google Shape;540;p37" descr="PIA15687.jpeg"/>
          <p:cNvPicPr preferRelativeResize="0"/>
          <p:nvPr/>
        </p:nvPicPr>
        <p:blipFill rotWithShape="1">
          <a:blip r:embed="rId3">
            <a:alphaModFix/>
          </a:blip>
          <a:srcRect/>
          <a:stretch/>
        </p:blipFill>
        <p:spPr>
          <a:xfrm>
            <a:off x="152400" y="1444375"/>
            <a:ext cx="4289741" cy="4191000"/>
          </a:xfrm>
          <a:prstGeom prst="rect">
            <a:avLst/>
          </a:prstGeom>
          <a:noFill/>
          <a:ln>
            <a:noFill/>
          </a:ln>
        </p:spPr>
      </p:pic>
      <p:sp>
        <p:nvSpPr>
          <p:cNvPr id="541" name="Google Shape;541;p37"/>
          <p:cNvSpPr txBox="1"/>
          <p:nvPr/>
        </p:nvSpPr>
        <p:spPr>
          <a:xfrm>
            <a:off x="152400" y="1444375"/>
            <a:ext cx="233819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Curiosity landing site</a:t>
            </a:r>
            <a:endParaRPr/>
          </a:p>
        </p:txBody>
      </p:sp>
      <p:cxnSp>
        <p:nvCxnSpPr>
          <p:cNvPr id="542" name="Google Shape;542;p37"/>
          <p:cNvCxnSpPr/>
          <p:nvPr/>
        </p:nvCxnSpPr>
        <p:spPr>
          <a:xfrm>
            <a:off x="1652177" y="1977775"/>
            <a:ext cx="176623" cy="524472"/>
          </a:xfrm>
          <a:prstGeom prst="straightConnector1">
            <a:avLst/>
          </a:prstGeom>
          <a:noFill/>
          <a:ln w="38100" cap="flat" cmpd="sng">
            <a:solidFill>
              <a:schemeClr val="dk1"/>
            </a:solidFill>
            <a:prstDash val="solid"/>
            <a:round/>
            <a:headEnd type="none" w="sm" len="sm"/>
            <a:tailEnd type="stealth" w="lg" len="lg"/>
          </a:ln>
          <a:effectLst>
            <a:outerShdw blurRad="40000" dist="20000" dir="5400000" rotWithShape="0">
              <a:srgbClr val="000000">
                <a:alpha val="37647"/>
              </a:srgbClr>
            </a:outerShdw>
          </a:effectLst>
        </p:spPr>
      </p:cxnSp>
      <p:sp>
        <p:nvSpPr>
          <p:cNvPr id="543" name="Google Shape;543;p37"/>
          <p:cNvSpPr txBox="1"/>
          <p:nvPr/>
        </p:nvSpPr>
        <p:spPr>
          <a:xfrm>
            <a:off x="494414" y="-886"/>
            <a:ext cx="8011633"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Why did we go to Gale Crater?</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38" descr="GaleScale.jpg"/>
          <p:cNvPicPr preferRelativeResize="0"/>
          <p:nvPr/>
        </p:nvPicPr>
        <p:blipFill rotWithShape="1">
          <a:blip r:embed="rId3">
            <a:alphaModFix/>
          </a:blip>
          <a:srcRect/>
          <a:stretch/>
        </p:blipFill>
        <p:spPr>
          <a:xfrm>
            <a:off x="0" y="0"/>
            <a:ext cx="9144000" cy="614476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39" descr="PIA15685_fig2.jpg"/>
          <p:cNvPicPr preferRelativeResize="0"/>
          <p:nvPr/>
        </p:nvPicPr>
        <p:blipFill rotWithShape="1">
          <a:blip r:embed="rId3">
            <a:alphaModFix/>
          </a:blip>
          <a:srcRect/>
          <a:stretch/>
        </p:blipFill>
        <p:spPr>
          <a:xfrm>
            <a:off x="152400" y="291272"/>
            <a:ext cx="8839200" cy="5524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title"/>
          </p:nvPr>
        </p:nvSpPr>
        <p:spPr>
          <a:xfrm>
            <a:off x="457200" y="274638"/>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HISTORY</a:t>
            </a:r>
            <a:endParaRPr/>
          </a:p>
        </p:txBody>
      </p:sp>
      <p:sp>
        <p:nvSpPr>
          <p:cNvPr id="199" name="Google Shape;199;p4"/>
          <p:cNvSpPr txBox="1">
            <a:spLocks noGrp="1"/>
          </p:cNvSpPr>
          <p:nvPr>
            <p:ph type="body" idx="1"/>
          </p:nvPr>
        </p:nvSpPr>
        <p:spPr>
          <a:xfrm>
            <a:off x="457200" y="1417639"/>
            <a:ext cx="4735689" cy="4113918"/>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chemeClr val="dk1"/>
              </a:buClr>
              <a:buSzPts val="1628"/>
              <a:buChar char="•"/>
            </a:pPr>
            <a:r>
              <a:rPr lang="en-US" sz="2170">
                <a:solidFill>
                  <a:schemeClr val="dk1"/>
                </a:solidFill>
              </a:rPr>
              <a:t>Roman God of War</a:t>
            </a:r>
            <a:endParaRPr/>
          </a:p>
          <a:p>
            <a:pPr marL="687600" lvl="0" indent="-687600" algn="l" rtl="0">
              <a:lnSpc>
                <a:spcPct val="80000"/>
              </a:lnSpc>
              <a:spcBef>
                <a:spcPts val="2400"/>
              </a:spcBef>
              <a:spcAft>
                <a:spcPts val="0"/>
              </a:spcAft>
              <a:buClr>
                <a:schemeClr val="dk1"/>
              </a:buClr>
              <a:buSzPts val="1628"/>
              <a:buChar char="•"/>
            </a:pPr>
            <a:r>
              <a:rPr lang="en-US" sz="2170">
                <a:solidFill>
                  <a:schemeClr val="dk1"/>
                </a:solidFill>
              </a:rPr>
              <a:t>Egyptians, Babylonians, Greeks, Chinese, Indians,…</a:t>
            </a:r>
            <a:endParaRPr/>
          </a:p>
          <a:p>
            <a:pPr marL="687600" lvl="0" indent="-687600" algn="l" rtl="0">
              <a:lnSpc>
                <a:spcPct val="80000"/>
              </a:lnSpc>
              <a:spcBef>
                <a:spcPts val="2400"/>
              </a:spcBef>
              <a:spcAft>
                <a:spcPts val="0"/>
              </a:spcAft>
              <a:buClr>
                <a:schemeClr val="dk1"/>
              </a:buClr>
              <a:buSzPts val="1628"/>
              <a:buChar char="•"/>
            </a:pPr>
            <a:r>
              <a:rPr lang="en-US" sz="2170">
                <a:solidFill>
                  <a:schemeClr val="dk1"/>
                </a:solidFill>
              </a:rPr>
              <a:t>Galileo, 1610: </a:t>
            </a:r>
            <a:endParaRPr/>
          </a:p>
          <a:p>
            <a:pPr marL="742950" lvl="1" indent="-285750" algn="l" rtl="0">
              <a:lnSpc>
                <a:spcPct val="80000"/>
              </a:lnSpc>
              <a:spcBef>
                <a:spcPts val="2834"/>
              </a:spcBef>
              <a:spcAft>
                <a:spcPts val="0"/>
              </a:spcAft>
              <a:buClr>
                <a:schemeClr val="dk1"/>
              </a:buClr>
              <a:buSzPts val="2170"/>
              <a:buChar char="–"/>
            </a:pPr>
            <a:r>
              <a:rPr lang="en-US" sz="2170">
                <a:solidFill>
                  <a:schemeClr val="dk1"/>
                </a:solidFill>
              </a:rPr>
              <a:t>first telescopic observations</a:t>
            </a:r>
            <a:endParaRPr/>
          </a:p>
          <a:p>
            <a:pPr marL="742950" lvl="1" indent="-147955" algn="l" rtl="0">
              <a:lnSpc>
                <a:spcPct val="80000"/>
              </a:lnSpc>
              <a:spcBef>
                <a:spcPts val="434"/>
              </a:spcBef>
              <a:spcAft>
                <a:spcPts val="0"/>
              </a:spcAft>
              <a:buClr>
                <a:srgbClr val="807F83"/>
              </a:buClr>
              <a:buSzPts val="2170"/>
              <a:buNone/>
            </a:pPr>
            <a:endParaRPr sz="2170">
              <a:solidFill>
                <a:schemeClr val="dk1"/>
              </a:solidFill>
            </a:endParaRPr>
          </a:p>
          <a:p>
            <a:pPr marL="687600" lvl="0" indent="-687600" algn="l" rtl="0">
              <a:lnSpc>
                <a:spcPct val="80000"/>
              </a:lnSpc>
              <a:spcBef>
                <a:spcPts val="0"/>
              </a:spcBef>
              <a:spcAft>
                <a:spcPts val="0"/>
              </a:spcAft>
              <a:buClr>
                <a:schemeClr val="dk1"/>
              </a:buClr>
              <a:buSzPts val="1628"/>
              <a:buChar char="•"/>
            </a:pPr>
            <a:r>
              <a:rPr lang="en-US" sz="2170">
                <a:solidFill>
                  <a:schemeClr val="dk1"/>
                </a:solidFill>
              </a:rPr>
              <a:t>Francisco Fontana, 1636/1638</a:t>
            </a:r>
            <a:endParaRPr/>
          </a:p>
          <a:p>
            <a:pPr marL="742950" lvl="1" indent="-285750" algn="l" rtl="0">
              <a:lnSpc>
                <a:spcPct val="80000"/>
              </a:lnSpc>
              <a:spcBef>
                <a:spcPts val="2834"/>
              </a:spcBef>
              <a:spcAft>
                <a:spcPts val="0"/>
              </a:spcAft>
              <a:buClr>
                <a:schemeClr val="dk1"/>
              </a:buClr>
              <a:buSzPts val="2170"/>
              <a:buChar char="–"/>
            </a:pPr>
            <a:r>
              <a:rPr lang="en-US" sz="2170">
                <a:solidFill>
                  <a:schemeClr val="dk1"/>
                </a:solidFill>
              </a:rPr>
              <a:t>first drawings of Mars</a:t>
            </a:r>
            <a:endParaRPr/>
          </a:p>
        </p:txBody>
      </p:sp>
      <p:pic>
        <p:nvPicPr>
          <p:cNvPr id="200" name="Google Shape;200;p4" descr="be036871_mars_su10_a_web__full-p.jpg"/>
          <p:cNvPicPr preferRelativeResize="0"/>
          <p:nvPr/>
        </p:nvPicPr>
        <p:blipFill rotWithShape="1">
          <a:blip r:embed="rId3">
            <a:alphaModFix/>
          </a:blip>
          <a:srcRect/>
          <a:stretch/>
        </p:blipFill>
        <p:spPr>
          <a:xfrm>
            <a:off x="5855280" y="274638"/>
            <a:ext cx="2831520" cy="3574865"/>
          </a:xfrm>
          <a:prstGeom prst="rect">
            <a:avLst/>
          </a:prstGeom>
          <a:noFill/>
          <a:ln>
            <a:noFill/>
          </a:ln>
        </p:spPr>
      </p:pic>
      <p:pic>
        <p:nvPicPr>
          <p:cNvPr id="201" name="Google Shape;201;p4" descr="marsfontanab.jpg"/>
          <p:cNvPicPr preferRelativeResize="0"/>
          <p:nvPr/>
        </p:nvPicPr>
        <p:blipFill rotWithShape="1">
          <a:blip r:embed="rId4">
            <a:alphaModFix/>
          </a:blip>
          <a:srcRect/>
          <a:stretch/>
        </p:blipFill>
        <p:spPr>
          <a:xfrm>
            <a:off x="5570471" y="4105249"/>
            <a:ext cx="3401138" cy="177450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40" descr="o8TUTjc.jpg"/>
          <p:cNvPicPr preferRelativeResize="0"/>
          <p:nvPr/>
        </p:nvPicPr>
        <p:blipFill rotWithShape="1">
          <a:blip r:embed="rId3">
            <a:alphaModFix/>
          </a:blip>
          <a:srcRect/>
          <a:stretch/>
        </p:blipFill>
        <p:spPr>
          <a:xfrm>
            <a:off x="0" y="176973"/>
            <a:ext cx="9144000" cy="5715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41" descr="PIA17944_Mcam-SOL538-WB-full.jpg"/>
          <p:cNvPicPr preferRelativeResize="0"/>
          <p:nvPr/>
        </p:nvPicPr>
        <p:blipFill rotWithShape="1">
          <a:blip r:embed="rId3">
            <a:alphaModFix/>
          </a:blip>
          <a:srcRect/>
          <a:stretch/>
        </p:blipFill>
        <p:spPr>
          <a:xfrm>
            <a:off x="268941" y="61644"/>
            <a:ext cx="8606117" cy="59151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42" descr="MSL_TraverseMap_Sol0792-br2.jpg"/>
          <p:cNvPicPr preferRelativeResize="0"/>
          <p:nvPr/>
        </p:nvPicPr>
        <p:blipFill rotWithShape="1">
          <a:blip r:embed="rId3">
            <a:alphaModFix/>
          </a:blip>
          <a:srcRect/>
          <a:stretch/>
        </p:blipFill>
        <p:spPr>
          <a:xfrm>
            <a:off x="706178" y="146754"/>
            <a:ext cx="7731644" cy="5972393"/>
          </a:xfrm>
          <a:prstGeom prst="rect">
            <a:avLst/>
          </a:prstGeom>
          <a:noFill/>
          <a:ln>
            <a:noFill/>
          </a:ln>
        </p:spPr>
      </p:pic>
      <p:sp>
        <p:nvSpPr>
          <p:cNvPr id="574" name="Google Shape;574;p42"/>
          <p:cNvSpPr/>
          <p:nvPr/>
        </p:nvSpPr>
        <p:spPr>
          <a:xfrm>
            <a:off x="4155103" y="3341156"/>
            <a:ext cx="628813" cy="616449"/>
          </a:xfrm>
          <a:prstGeom prst="ellipse">
            <a:avLst/>
          </a:prstGeom>
          <a:noFill/>
          <a:ln w="762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43" descr="0055ML0254000000E1_DXXX-0055ML0254011000E1_DXXX_p.jpg"/>
          <p:cNvPicPr preferRelativeResize="0"/>
          <p:nvPr/>
        </p:nvPicPr>
        <p:blipFill rotWithShape="1">
          <a:blip r:embed="rId3">
            <a:alphaModFix/>
          </a:blip>
          <a:srcRect/>
          <a:stretch/>
        </p:blipFill>
        <p:spPr>
          <a:xfrm>
            <a:off x="736600" y="79022"/>
            <a:ext cx="7670800" cy="609431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44" descr="NRB_469218880EDR_F0441432NCAM00223M_-br2.jpg"/>
          <p:cNvPicPr preferRelativeResize="0"/>
          <p:nvPr/>
        </p:nvPicPr>
        <p:blipFill rotWithShape="1">
          <a:blip r:embed="rId3">
            <a:alphaModFix/>
          </a:blip>
          <a:srcRect/>
          <a:stretch/>
        </p:blipFill>
        <p:spPr>
          <a:xfrm>
            <a:off x="380989" y="16621"/>
            <a:ext cx="6039556" cy="6039556"/>
          </a:xfrm>
          <a:prstGeom prst="rect">
            <a:avLst/>
          </a:prstGeom>
          <a:noFill/>
          <a:ln>
            <a:noFill/>
          </a:ln>
        </p:spPr>
      </p:pic>
      <p:pic>
        <p:nvPicPr>
          <p:cNvPr id="587" name="Google Shape;587;p44" descr="0810MR0035610030500354E01_DXXX.JPG"/>
          <p:cNvPicPr preferRelativeResize="0"/>
          <p:nvPr/>
        </p:nvPicPr>
        <p:blipFill rotWithShape="1">
          <a:blip r:embed="rId4">
            <a:alphaModFix/>
          </a:blip>
          <a:srcRect/>
          <a:stretch/>
        </p:blipFill>
        <p:spPr>
          <a:xfrm>
            <a:off x="5743232" y="1899358"/>
            <a:ext cx="3400767" cy="30363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5"/>
          <p:cNvSpPr txBox="1">
            <a:spLocks noGrp="1"/>
          </p:cNvSpPr>
          <p:nvPr>
            <p:ph type="title"/>
          </p:nvPr>
        </p:nvSpPr>
        <p:spPr>
          <a:xfrm>
            <a:off x="685800" y="173037"/>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LIFE ON MARS?</a:t>
            </a:r>
            <a:endParaRPr/>
          </a:p>
        </p:txBody>
      </p:sp>
      <p:sp>
        <p:nvSpPr>
          <p:cNvPr id="594" name="Google Shape;594;p45"/>
          <p:cNvSpPr txBox="1">
            <a:spLocks noGrp="1"/>
          </p:cNvSpPr>
          <p:nvPr>
            <p:ph type="body" idx="1"/>
          </p:nvPr>
        </p:nvSpPr>
        <p:spPr>
          <a:xfrm>
            <a:off x="685800" y="1316037"/>
            <a:ext cx="7772400" cy="3957638"/>
          </a:xfrm>
          <a:prstGeom prst="rect">
            <a:avLst/>
          </a:prstGeom>
          <a:noFill/>
          <a:ln>
            <a:noFill/>
          </a:ln>
        </p:spPr>
        <p:txBody>
          <a:bodyPr spcFirstLastPara="1" wrap="square" lIns="91425" tIns="45700" rIns="91425" bIns="45700" anchor="t" anchorCtr="0">
            <a:normAutofit/>
          </a:bodyPr>
          <a:lstStyle/>
          <a:p>
            <a:pPr marL="687600" lvl="0" indent="-706650" algn="l" rtl="0">
              <a:spcBef>
                <a:spcPts val="0"/>
              </a:spcBef>
              <a:spcAft>
                <a:spcPts val="0"/>
              </a:spcAft>
              <a:buClr>
                <a:schemeClr val="dk1"/>
              </a:buClr>
              <a:buSzPts val="2400"/>
              <a:buChar char="•"/>
            </a:pPr>
            <a:r>
              <a:rPr lang="en-US" sz="2400" dirty="0">
                <a:solidFill>
                  <a:schemeClr val="dk1"/>
                </a:solidFill>
              </a:rPr>
              <a:t>if it exists, we haven’t found it (yet)</a:t>
            </a:r>
            <a:endParaRPr sz="2400" dirty="0"/>
          </a:p>
          <a:p>
            <a:pPr marL="687600" lvl="0" indent="-706650" algn="l" rtl="0">
              <a:spcBef>
                <a:spcPts val="2400"/>
              </a:spcBef>
              <a:spcAft>
                <a:spcPts val="0"/>
              </a:spcAft>
              <a:buClr>
                <a:schemeClr val="dk1"/>
              </a:buClr>
              <a:buSzPts val="2400"/>
              <a:buChar char="•"/>
            </a:pPr>
            <a:r>
              <a:rPr lang="en-US" sz="2400" dirty="0">
                <a:solidFill>
                  <a:schemeClr val="dk1"/>
                </a:solidFill>
              </a:rPr>
              <a:t>search for evidence of life is now a NASA objective</a:t>
            </a:r>
            <a:endParaRPr sz="2400" dirty="0"/>
          </a:p>
        </p:txBody>
      </p:sp>
      <p:pic>
        <p:nvPicPr>
          <p:cNvPr id="595" name="Google Shape;595;p45" descr="13_exploration_timeline_2014update-hpfeat2.jpg"/>
          <p:cNvPicPr preferRelativeResize="0"/>
          <p:nvPr/>
        </p:nvPicPr>
        <p:blipFill rotWithShape="1">
          <a:blip r:embed="rId3">
            <a:alphaModFix/>
          </a:blip>
          <a:srcRect/>
          <a:stretch/>
        </p:blipFill>
        <p:spPr>
          <a:xfrm>
            <a:off x="220133" y="2869946"/>
            <a:ext cx="8737600" cy="331072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600"/>
        <p:cNvGrpSpPr/>
        <p:nvPr/>
      </p:nvGrpSpPr>
      <p:grpSpPr>
        <a:xfrm>
          <a:off x="0" y="0"/>
          <a:ext cx="0" cy="0"/>
          <a:chOff x="0" y="0"/>
          <a:chExt cx="0" cy="0"/>
        </a:xfrm>
      </p:grpSpPr>
      <p:sp>
        <p:nvSpPr>
          <p:cNvPr id="601" name="Google Shape;601;p47"/>
          <p:cNvSpPr/>
          <p:nvPr/>
        </p:nvSpPr>
        <p:spPr>
          <a:xfrm>
            <a:off x="57150" y="339725"/>
            <a:ext cx="9144000" cy="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47"/>
          <p:cNvSpPr/>
          <p:nvPr/>
        </p:nvSpPr>
        <p:spPr>
          <a:xfrm>
            <a:off x="57150" y="4222750"/>
            <a:ext cx="9144000" cy="1127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US" sz="800">
                <a:solidFill>
                  <a:schemeClr val="dk1"/>
                </a:solidFill>
                <a:latin typeface="Arimo"/>
                <a:ea typeface="Arimo"/>
                <a:cs typeface="Arimo"/>
                <a:sym typeface="Arimo"/>
              </a:rPr>
            </a:br>
            <a:endParaRPr sz="1200">
              <a:solidFill>
                <a:schemeClr val="dk1"/>
              </a:solidFill>
              <a:latin typeface="Arimo"/>
              <a:ea typeface="Arimo"/>
              <a:cs typeface="Arimo"/>
              <a:sym typeface="Arimo"/>
            </a:endParaRPr>
          </a:p>
          <a:p>
            <a:pPr marL="0" marR="0" lvl="0" indent="0" algn="l" rtl="0">
              <a:spcBef>
                <a:spcPts val="0"/>
              </a:spcBef>
              <a:spcAft>
                <a:spcPts val="0"/>
              </a:spcAft>
              <a:buNone/>
            </a:pPr>
            <a:r>
              <a:rPr lang="en-US" sz="1200">
                <a:solidFill>
                  <a:schemeClr val="dk1"/>
                </a:solidFill>
                <a:latin typeface="Arimo"/>
                <a:ea typeface="Arimo"/>
                <a:cs typeface="Arimo"/>
                <a:sym typeface="Arimo"/>
              </a:rPr>
              <a:t> </a:t>
            </a:r>
            <a:endParaRPr sz="1200">
              <a:solidFill>
                <a:schemeClr val="dk1"/>
              </a:solidFill>
              <a:latin typeface="Arimo"/>
              <a:ea typeface="Arimo"/>
              <a:cs typeface="Arimo"/>
              <a:sym typeface="Arimo"/>
            </a:endParaRPr>
          </a:p>
          <a:p>
            <a:pPr marL="0" marR="0" lvl="0" indent="0" algn="l" rtl="0">
              <a:spcBef>
                <a:spcPts val="0"/>
              </a:spcBef>
              <a:spcAft>
                <a:spcPts val="0"/>
              </a:spcAft>
              <a:buNone/>
            </a:pPr>
            <a:r>
              <a:rPr lang="en-US" sz="1200">
                <a:solidFill>
                  <a:schemeClr val="dk1"/>
                </a:solidFill>
                <a:latin typeface="Arimo"/>
                <a:ea typeface="Arimo"/>
                <a:cs typeface="Arimo"/>
                <a:sym typeface="Arimo"/>
              </a:rPr>
              <a:t> </a:t>
            </a:r>
            <a:endParaRPr sz="1200">
              <a:solidFill>
                <a:schemeClr val="dk1"/>
              </a:solidFill>
              <a:latin typeface="Arimo"/>
              <a:ea typeface="Arimo"/>
              <a:cs typeface="Arimo"/>
              <a:sym typeface="Arimo"/>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3" name="Google Shape;603;p47"/>
          <p:cNvSpPr txBox="1"/>
          <p:nvPr/>
        </p:nvSpPr>
        <p:spPr>
          <a:xfrm>
            <a:off x="420688" y="392113"/>
            <a:ext cx="23829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9933"/>
                </a:solidFill>
                <a:latin typeface="Tahoma"/>
                <a:ea typeface="Tahoma"/>
                <a:cs typeface="Tahoma"/>
                <a:sym typeface="Tahoma"/>
              </a:rPr>
              <a:t>Curiosity </a:t>
            </a:r>
            <a:endParaRPr/>
          </a:p>
        </p:txBody>
      </p:sp>
      <p:pic>
        <p:nvPicPr>
          <p:cNvPr id="604" name="Google Shape;604;p47" descr="curiosity_mars.jpg"/>
          <p:cNvPicPr preferRelativeResize="0"/>
          <p:nvPr/>
        </p:nvPicPr>
        <p:blipFill rotWithShape="1">
          <a:blip r:embed="rId3">
            <a:alphaModFix/>
          </a:blip>
          <a:srcRect/>
          <a:stretch/>
        </p:blipFill>
        <p:spPr>
          <a:xfrm>
            <a:off x="4281498" y="725498"/>
            <a:ext cx="4208480" cy="2511424"/>
          </a:xfrm>
          <a:prstGeom prst="rect">
            <a:avLst/>
          </a:prstGeom>
          <a:noFill/>
          <a:ln>
            <a:noFill/>
          </a:ln>
        </p:spPr>
      </p:pic>
      <p:pic>
        <p:nvPicPr>
          <p:cNvPr id="605" name="Google Shape;605;p47" descr="LogoMSL.jpg"/>
          <p:cNvPicPr preferRelativeResize="0"/>
          <p:nvPr/>
        </p:nvPicPr>
        <p:blipFill rotWithShape="1">
          <a:blip r:embed="rId4">
            <a:alphaModFix/>
          </a:blip>
          <a:srcRect/>
          <a:stretch/>
        </p:blipFill>
        <p:spPr>
          <a:xfrm>
            <a:off x="227950" y="1182700"/>
            <a:ext cx="2658124" cy="2122350"/>
          </a:xfrm>
          <a:prstGeom prst="rect">
            <a:avLst/>
          </a:prstGeom>
          <a:noFill/>
          <a:ln>
            <a:noFill/>
          </a:ln>
        </p:spPr>
      </p:pic>
      <p:pic>
        <p:nvPicPr>
          <p:cNvPr id="606" name="Google Shape;606;p47" descr="GaleCraterMars.jpg"/>
          <p:cNvPicPr preferRelativeResize="0"/>
          <p:nvPr/>
        </p:nvPicPr>
        <p:blipFill rotWithShape="1">
          <a:blip r:embed="rId5">
            <a:alphaModFix/>
          </a:blip>
          <a:srcRect/>
          <a:stretch/>
        </p:blipFill>
        <p:spPr>
          <a:xfrm>
            <a:off x="5235224" y="3486150"/>
            <a:ext cx="3251200" cy="2511424"/>
          </a:xfrm>
          <a:prstGeom prst="rect">
            <a:avLst/>
          </a:prstGeom>
          <a:noFill/>
          <a:ln>
            <a:noFill/>
          </a:ln>
        </p:spPr>
      </p:pic>
      <p:pic>
        <p:nvPicPr>
          <p:cNvPr id="607" name="Google Shape;607;p47" descr="John Moores NASA_Team.jpg"/>
          <p:cNvPicPr preferRelativeResize="0"/>
          <p:nvPr/>
        </p:nvPicPr>
        <p:blipFill rotWithShape="1">
          <a:blip r:embed="rId6">
            <a:alphaModFix/>
          </a:blip>
          <a:srcRect t="8340" b="5573"/>
          <a:stretch/>
        </p:blipFill>
        <p:spPr>
          <a:xfrm>
            <a:off x="268300" y="3411549"/>
            <a:ext cx="4159774" cy="261024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612"/>
        <p:cNvGrpSpPr/>
        <p:nvPr/>
      </p:nvGrpSpPr>
      <p:grpSpPr>
        <a:xfrm>
          <a:off x="0" y="0"/>
          <a:ext cx="0" cy="0"/>
          <a:chOff x="0" y="0"/>
          <a:chExt cx="0" cy="0"/>
        </a:xfrm>
      </p:grpSpPr>
      <p:sp>
        <p:nvSpPr>
          <p:cNvPr id="613" name="Google Shape;613;p48"/>
          <p:cNvSpPr/>
          <p:nvPr/>
        </p:nvSpPr>
        <p:spPr>
          <a:xfrm>
            <a:off x="57150" y="339725"/>
            <a:ext cx="9144000" cy="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14" name="Google Shape;614;p48" descr="aurora-past-future-flagship"/>
          <p:cNvPicPr preferRelativeResize="0"/>
          <p:nvPr/>
        </p:nvPicPr>
        <p:blipFill rotWithShape="1">
          <a:blip r:embed="rId3">
            <a:alphaModFix/>
          </a:blip>
          <a:srcRect/>
          <a:stretch/>
        </p:blipFill>
        <p:spPr>
          <a:xfrm>
            <a:off x="1935173" y="862023"/>
            <a:ext cx="5041077" cy="3360725"/>
          </a:xfrm>
          <a:prstGeom prst="rect">
            <a:avLst/>
          </a:prstGeom>
          <a:noFill/>
          <a:ln>
            <a:noFill/>
          </a:ln>
        </p:spPr>
      </p:pic>
      <p:grpSp>
        <p:nvGrpSpPr>
          <p:cNvPr id="615" name="Google Shape;615;p48"/>
          <p:cNvGrpSpPr/>
          <p:nvPr/>
        </p:nvGrpSpPr>
        <p:grpSpPr>
          <a:xfrm>
            <a:off x="0" y="3548425"/>
            <a:ext cx="9144000" cy="2636838"/>
            <a:chOff x="57150" y="4222750"/>
            <a:chExt cx="9144000" cy="2636838"/>
          </a:xfrm>
        </p:grpSpPr>
        <p:sp>
          <p:nvSpPr>
            <p:cNvPr id="616" name="Google Shape;616;p48"/>
            <p:cNvSpPr/>
            <p:nvPr/>
          </p:nvSpPr>
          <p:spPr>
            <a:xfrm>
              <a:off x="57150" y="4222750"/>
              <a:ext cx="9144000" cy="1127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US" sz="800">
                  <a:solidFill>
                    <a:schemeClr val="dk1"/>
                  </a:solidFill>
                  <a:latin typeface="Arimo"/>
                  <a:ea typeface="Arimo"/>
                  <a:cs typeface="Arimo"/>
                  <a:sym typeface="Arimo"/>
                </a:rPr>
              </a:br>
              <a:endParaRPr sz="1200">
                <a:solidFill>
                  <a:schemeClr val="dk1"/>
                </a:solidFill>
                <a:latin typeface="Arimo"/>
                <a:ea typeface="Arimo"/>
                <a:cs typeface="Arimo"/>
                <a:sym typeface="Arimo"/>
              </a:endParaRPr>
            </a:p>
            <a:p>
              <a:pPr marL="0" marR="0" lvl="0" indent="0" algn="l" rtl="0">
                <a:spcBef>
                  <a:spcPts val="0"/>
                </a:spcBef>
                <a:spcAft>
                  <a:spcPts val="0"/>
                </a:spcAft>
                <a:buNone/>
              </a:pPr>
              <a:r>
                <a:rPr lang="en-US" sz="1200">
                  <a:solidFill>
                    <a:schemeClr val="dk1"/>
                  </a:solidFill>
                  <a:latin typeface="Arimo"/>
                  <a:ea typeface="Arimo"/>
                  <a:cs typeface="Arimo"/>
                  <a:sym typeface="Arimo"/>
                </a:rPr>
                <a:t> </a:t>
              </a:r>
              <a:endParaRPr sz="1200">
                <a:solidFill>
                  <a:schemeClr val="dk1"/>
                </a:solidFill>
                <a:latin typeface="Arimo"/>
                <a:ea typeface="Arimo"/>
                <a:cs typeface="Arimo"/>
                <a:sym typeface="Arimo"/>
              </a:endParaRPr>
            </a:p>
            <a:p>
              <a:pPr marL="0" marR="0" lvl="0" indent="0" algn="l" rtl="0">
                <a:spcBef>
                  <a:spcPts val="0"/>
                </a:spcBef>
                <a:spcAft>
                  <a:spcPts val="0"/>
                </a:spcAft>
                <a:buNone/>
              </a:pPr>
              <a:r>
                <a:rPr lang="en-US" sz="1200">
                  <a:solidFill>
                    <a:schemeClr val="dk1"/>
                  </a:solidFill>
                  <a:latin typeface="Arimo"/>
                  <a:ea typeface="Arimo"/>
                  <a:cs typeface="Arimo"/>
                  <a:sym typeface="Arimo"/>
                </a:rPr>
                <a:t> </a:t>
              </a:r>
              <a:endParaRPr sz="1200">
                <a:solidFill>
                  <a:schemeClr val="dk1"/>
                </a:solidFill>
                <a:latin typeface="Arimo"/>
                <a:ea typeface="Arimo"/>
                <a:cs typeface="Arimo"/>
                <a:sym typeface="Arimo"/>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17" name="Google Shape;617;p48" descr="shackleton"/>
            <p:cNvPicPr preferRelativeResize="0"/>
            <p:nvPr/>
          </p:nvPicPr>
          <p:blipFill rotWithShape="1">
            <a:blip r:embed="rId4">
              <a:alphaModFix/>
            </a:blip>
            <a:srcRect/>
            <a:stretch/>
          </p:blipFill>
          <p:spPr>
            <a:xfrm>
              <a:off x="525463" y="4657725"/>
              <a:ext cx="1366837" cy="2181225"/>
            </a:xfrm>
            <a:prstGeom prst="rect">
              <a:avLst/>
            </a:prstGeom>
            <a:noFill/>
            <a:ln>
              <a:noFill/>
            </a:ln>
          </p:spPr>
        </p:pic>
        <p:pic>
          <p:nvPicPr>
            <p:cNvPr id="618" name="Google Shape;618;p48" descr="shackleton_discovery1"/>
            <p:cNvPicPr preferRelativeResize="0"/>
            <p:nvPr/>
          </p:nvPicPr>
          <p:blipFill rotWithShape="1">
            <a:blip r:embed="rId5">
              <a:alphaModFix/>
            </a:blip>
            <a:srcRect/>
            <a:stretch/>
          </p:blipFill>
          <p:spPr>
            <a:xfrm>
              <a:off x="1892300" y="4581525"/>
              <a:ext cx="3286125" cy="2278063"/>
            </a:xfrm>
            <a:prstGeom prst="rect">
              <a:avLst/>
            </a:prstGeom>
            <a:noFill/>
            <a:ln>
              <a:noFill/>
            </a:ln>
          </p:spPr>
        </p:pic>
        <p:pic>
          <p:nvPicPr>
            <p:cNvPr id="619" name="Google Shape;619;p48" descr="Chris-h-in-space"/>
            <p:cNvPicPr preferRelativeResize="0"/>
            <p:nvPr/>
          </p:nvPicPr>
          <p:blipFill rotWithShape="1">
            <a:blip r:embed="rId6">
              <a:alphaModFix/>
            </a:blip>
            <a:srcRect/>
            <a:stretch/>
          </p:blipFill>
          <p:spPr>
            <a:xfrm>
              <a:off x="5178425" y="4657725"/>
              <a:ext cx="1752600" cy="2201863"/>
            </a:xfrm>
            <a:prstGeom prst="rect">
              <a:avLst/>
            </a:prstGeom>
            <a:noFill/>
            <a:ln>
              <a:noFill/>
            </a:ln>
          </p:spPr>
        </p:pic>
        <p:pic>
          <p:nvPicPr>
            <p:cNvPr id="620" name="Google Shape;620;p48" descr="Time_mars"/>
            <p:cNvPicPr preferRelativeResize="0"/>
            <p:nvPr/>
          </p:nvPicPr>
          <p:blipFill rotWithShape="1">
            <a:blip r:embed="rId7">
              <a:alphaModFix/>
            </a:blip>
            <a:srcRect/>
            <a:stretch/>
          </p:blipFill>
          <p:spPr>
            <a:xfrm>
              <a:off x="6931025" y="4657725"/>
              <a:ext cx="1654175" cy="2200275"/>
            </a:xfrm>
            <a:prstGeom prst="rect">
              <a:avLst/>
            </a:prstGeom>
            <a:noFill/>
            <a:ln>
              <a:noFill/>
            </a:ln>
          </p:spPr>
        </p:pic>
        <p:sp>
          <p:nvSpPr>
            <p:cNvPr id="621" name="Google Shape;621;p48"/>
            <p:cNvSpPr txBox="1"/>
            <p:nvPr/>
          </p:nvSpPr>
          <p:spPr>
            <a:xfrm>
              <a:off x="525463" y="4314825"/>
              <a:ext cx="8059737" cy="342900"/>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FFFF"/>
                  </a:solidFill>
                  <a:latin typeface="Arimo"/>
                  <a:ea typeface="Arimo"/>
                  <a:cs typeface="Arimo"/>
                  <a:sym typeface="Arimo"/>
                </a:rPr>
                <a:t>        </a:t>
              </a:r>
              <a:r>
                <a:rPr lang="en-US" sz="2000" b="1">
                  <a:solidFill>
                    <a:srgbClr val="FFFFFF"/>
                  </a:solidFill>
                  <a:latin typeface="Arial"/>
                  <a:ea typeface="Arial"/>
                  <a:cs typeface="Arial"/>
                  <a:sym typeface="Arial"/>
                </a:rPr>
                <a:t>1914                                                2001                   2033?</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grpSp>
      <p:sp>
        <p:nvSpPr>
          <p:cNvPr id="622" name="Google Shape;622;p48"/>
          <p:cNvSpPr txBox="1"/>
          <p:nvPr/>
        </p:nvSpPr>
        <p:spPr>
          <a:xfrm>
            <a:off x="115888" y="87313"/>
            <a:ext cx="3937000" cy="641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9933"/>
                </a:solidFill>
                <a:latin typeface="Tahoma"/>
                <a:ea typeface="Tahoma"/>
                <a:cs typeface="Tahoma"/>
                <a:sym typeface="Tahoma"/>
              </a:rPr>
              <a:t>THE FUTURE…..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626"/>
        <p:cNvGrpSpPr/>
        <p:nvPr/>
      </p:nvGrpSpPr>
      <p:grpSpPr>
        <a:xfrm>
          <a:off x="0" y="0"/>
          <a:ext cx="0" cy="0"/>
          <a:chOff x="0" y="0"/>
          <a:chExt cx="0" cy="0"/>
        </a:xfrm>
      </p:grpSpPr>
      <p:pic>
        <p:nvPicPr>
          <p:cNvPr id="627" name="Google Shape;627;p49"/>
          <p:cNvPicPr preferRelativeResize="0"/>
          <p:nvPr/>
        </p:nvPicPr>
        <p:blipFill rotWithShape="1">
          <a:blip r:embed="rId3">
            <a:alphaModFix/>
          </a:blip>
          <a:srcRect/>
          <a:stretch/>
        </p:blipFill>
        <p:spPr>
          <a:xfrm>
            <a:off x="83128" y="857250"/>
            <a:ext cx="8956964" cy="503829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632"/>
        <p:cNvGrpSpPr/>
        <p:nvPr/>
      </p:nvGrpSpPr>
      <p:grpSpPr>
        <a:xfrm>
          <a:off x="0" y="0"/>
          <a:ext cx="0" cy="0"/>
          <a:chOff x="0" y="0"/>
          <a:chExt cx="0" cy="0"/>
        </a:xfrm>
      </p:grpSpPr>
      <p:pic>
        <p:nvPicPr>
          <p:cNvPr id="633" name="Google Shape;633;p50" descr="C:\Oz_Documents\Mars\107426main_image_feature_261_ajh4.jpg"/>
          <p:cNvPicPr preferRelativeResize="0"/>
          <p:nvPr/>
        </p:nvPicPr>
        <p:blipFill rotWithShape="1">
          <a:blip r:embed="rId3">
            <a:alphaModFix/>
          </a:blip>
          <a:srcRect l="6711"/>
          <a:stretch/>
        </p:blipFill>
        <p:spPr>
          <a:xfrm>
            <a:off x="690575" y="0"/>
            <a:ext cx="7785150" cy="6209650"/>
          </a:xfrm>
          <a:prstGeom prst="rect">
            <a:avLst/>
          </a:prstGeom>
          <a:noFill/>
          <a:ln>
            <a:noFill/>
          </a:ln>
        </p:spPr>
      </p:pic>
      <p:sp>
        <p:nvSpPr>
          <p:cNvPr id="634" name="Google Shape;634;p50"/>
          <p:cNvSpPr/>
          <p:nvPr/>
        </p:nvSpPr>
        <p:spPr>
          <a:xfrm>
            <a:off x="995363" y="3619500"/>
            <a:ext cx="3062287" cy="2019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Tahoma"/>
                <a:ea typeface="Tahoma"/>
                <a:cs typeface="Tahoma"/>
                <a:sym typeface="Tahoma"/>
              </a:rPr>
              <a:t>This could be you!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5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5" descr="Usno-telescope-equalized-1.png"/>
          <p:cNvPicPr preferRelativeResize="0"/>
          <p:nvPr/>
        </p:nvPicPr>
        <p:blipFill rotWithShape="1">
          <a:blip r:embed="rId3">
            <a:alphaModFix/>
          </a:blip>
          <a:srcRect/>
          <a:stretch/>
        </p:blipFill>
        <p:spPr>
          <a:xfrm>
            <a:off x="6627050" y="2421109"/>
            <a:ext cx="2100069" cy="1463056"/>
          </a:xfrm>
          <a:prstGeom prst="rect">
            <a:avLst/>
          </a:prstGeom>
          <a:noFill/>
          <a:ln>
            <a:noFill/>
          </a:ln>
        </p:spPr>
      </p:pic>
      <p:sp>
        <p:nvSpPr>
          <p:cNvPr id="208" name="Google Shape;208;p5"/>
          <p:cNvSpPr txBox="1">
            <a:spLocks noGrp="1"/>
          </p:cNvSpPr>
          <p:nvPr>
            <p:ph type="title"/>
          </p:nvPr>
        </p:nvSpPr>
        <p:spPr>
          <a:xfrm>
            <a:off x="685800" y="109672"/>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HISTORY</a:t>
            </a:r>
            <a:endParaRPr/>
          </a:p>
        </p:txBody>
      </p:sp>
      <p:sp>
        <p:nvSpPr>
          <p:cNvPr id="209" name="Google Shape;209;p5"/>
          <p:cNvSpPr txBox="1">
            <a:spLocks noGrp="1"/>
          </p:cNvSpPr>
          <p:nvPr>
            <p:ph type="body" idx="1"/>
          </p:nvPr>
        </p:nvSpPr>
        <p:spPr>
          <a:xfrm>
            <a:off x="685800" y="1483018"/>
            <a:ext cx="5852160" cy="3957638"/>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chemeClr val="dk1"/>
              </a:buClr>
              <a:buSzPts val="2100"/>
              <a:buChar char="•"/>
            </a:pPr>
            <a:r>
              <a:rPr lang="en-US" sz="2800">
                <a:solidFill>
                  <a:schemeClr val="dk1"/>
                </a:solidFill>
                <a:latin typeface="Calibri"/>
                <a:ea typeface="Calibri"/>
                <a:cs typeface="Calibri"/>
                <a:sym typeface="Calibri"/>
              </a:rPr>
              <a:t>Herschel, 1781: polar cap variations</a:t>
            </a:r>
            <a:endParaRPr/>
          </a:p>
          <a:p>
            <a:pPr marL="687600" lvl="0" indent="-687600" algn="l" rtl="0">
              <a:spcBef>
                <a:spcPts val="2400"/>
              </a:spcBef>
              <a:spcAft>
                <a:spcPts val="0"/>
              </a:spcAft>
              <a:buClr>
                <a:schemeClr val="dk1"/>
              </a:buClr>
              <a:buSzPts val="2100"/>
              <a:buChar char="•"/>
            </a:pPr>
            <a:r>
              <a:rPr lang="en-US" sz="2800">
                <a:solidFill>
                  <a:schemeClr val="dk1"/>
                </a:solidFill>
                <a:latin typeface="Calibri"/>
                <a:ea typeface="Calibri"/>
                <a:cs typeface="Calibri"/>
                <a:sym typeface="Calibri"/>
              </a:rPr>
              <a:t>Giovanni Schiaperelli, 1860s: numerous channels (canali)</a:t>
            </a:r>
            <a:endParaRPr sz="2800">
              <a:solidFill>
                <a:schemeClr val="dk1"/>
              </a:solidFill>
              <a:latin typeface="Calibri"/>
              <a:ea typeface="Calibri"/>
              <a:cs typeface="Calibri"/>
              <a:sym typeface="Calibri"/>
            </a:endParaRPr>
          </a:p>
          <a:p>
            <a:pPr marL="687600" lvl="0" indent="-687600" algn="l" rtl="0">
              <a:spcBef>
                <a:spcPts val="2400"/>
              </a:spcBef>
              <a:spcAft>
                <a:spcPts val="0"/>
              </a:spcAft>
              <a:buClr>
                <a:schemeClr val="dk1"/>
              </a:buClr>
              <a:buSzPts val="2100"/>
              <a:buChar char="•"/>
            </a:pPr>
            <a:r>
              <a:rPr lang="en-US" sz="2800">
                <a:solidFill>
                  <a:schemeClr val="dk1"/>
                </a:solidFill>
                <a:latin typeface="Calibri"/>
                <a:ea typeface="Calibri"/>
                <a:cs typeface="Calibri"/>
                <a:sym typeface="Calibri"/>
              </a:rPr>
              <a:t>Hall, 1877: Phobos and Deimos</a:t>
            </a:r>
            <a:endParaRPr/>
          </a:p>
          <a:p>
            <a:pPr marL="687600" lvl="0" indent="-687600" algn="l" rtl="0">
              <a:spcBef>
                <a:spcPts val="2400"/>
              </a:spcBef>
              <a:spcAft>
                <a:spcPts val="0"/>
              </a:spcAft>
              <a:buClr>
                <a:schemeClr val="dk1"/>
              </a:buClr>
              <a:buSzPts val="2100"/>
              <a:buChar char="•"/>
            </a:pPr>
            <a:r>
              <a:rPr lang="en-US" sz="2800">
                <a:solidFill>
                  <a:schemeClr val="dk1"/>
                </a:solidFill>
                <a:latin typeface="Calibri"/>
                <a:ea typeface="Calibri"/>
                <a:cs typeface="Calibri"/>
                <a:sym typeface="Calibri"/>
              </a:rPr>
              <a:t>1900s: Portrayal of Mars in media</a:t>
            </a:r>
            <a:endParaRPr/>
          </a:p>
        </p:txBody>
      </p:sp>
      <p:pic>
        <p:nvPicPr>
          <p:cNvPr id="210" name="Google Shape;210;p5" descr="C:\Oz_Documents\Mars\canals2.jpg"/>
          <p:cNvPicPr preferRelativeResize="0"/>
          <p:nvPr/>
        </p:nvPicPr>
        <p:blipFill rotWithShape="1">
          <a:blip r:embed="rId4">
            <a:alphaModFix/>
          </a:blip>
          <a:srcRect l="7996" t="7076" r="10811" b="6837"/>
          <a:stretch/>
        </p:blipFill>
        <p:spPr>
          <a:xfrm>
            <a:off x="6773566" y="343074"/>
            <a:ext cx="1895325" cy="1902008"/>
          </a:xfrm>
          <a:prstGeom prst="rect">
            <a:avLst/>
          </a:prstGeom>
          <a:noFill/>
          <a:ln>
            <a:noFill/>
          </a:ln>
        </p:spPr>
      </p:pic>
      <p:pic>
        <p:nvPicPr>
          <p:cNvPr id="211" name="Google Shape;211;p5" descr="C:\Oz_Documents\Mars\mars attacks.bmp"/>
          <p:cNvPicPr preferRelativeResize="0"/>
          <p:nvPr/>
        </p:nvPicPr>
        <p:blipFill rotWithShape="1">
          <a:blip r:embed="rId5">
            <a:alphaModFix/>
          </a:blip>
          <a:srcRect/>
          <a:stretch/>
        </p:blipFill>
        <p:spPr>
          <a:xfrm>
            <a:off x="7078644" y="4060192"/>
            <a:ext cx="1177436" cy="18323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639"/>
        <p:cNvGrpSpPr/>
        <p:nvPr/>
      </p:nvGrpSpPr>
      <p:grpSpPr>
        <a:xfrm>
          <a:off x="0" y="0"/>
          <a:ext cx="0" cy="0"/>
          <a:chOff x="0" y="0"/>
          <a:chExt cx="0" cy="0"/>
        </a:xfrm>
      </p:grpSpPr>
      <p:pic>
        <p:nvPicPr>
          <p:cNvPr id="640" name="Google Shape;640;p51" descr="C:\Oz_Documents\Mars\mars-mola-2k.jpg"/>
          <p:cNvPicPr preferRelativeResize="0"/>
          <p:nvPr/>
        </p:nvPicPr>
        <p:blipFill rotWithShape="1">
          <a:blip r:embed="rId3">
            <a:alphaModFix/>
          </a:blip>
          <a:srcRect/>
          <a:stretch/>
        </p:blipFill>
        <p:spPr>
          <a:xfrm>
            <a:off x="387350" y="1569561"/>
            <a:ext cx="8413750" cy="4206875"/>
          </a:xfrm>
          <a:prstGeom prst="rect">
            <a:avLst/>
          </a:prstGeom>
          <a:noFill/>
          <a:ln>
            <a:noFill/>
          </a:ln>
        </p:spPr>
      </p:pic>
      <p:sp>
        <p:nvSpPr>
          <p:cNvPr id="641" name="Google Shape;641;p51"/>
          <p:cNvSpPr/>
          <p:nvPr/>
        </p:nvSpPr>
        <p:spPr>
          <a:xfrm>
            <a:off x="4586288" y="3521074"/>
            <a:ext cx="331787" cy="373698"/>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642" name="Google Shape;642;p51"/>
          <p:cNvSpPr/>
          <p:nvPr/>
        </p:nvSpPr>
        <p:spPr>
          <a:xfrm>
            <a:off x="4040188" y="3038474"/>
            <a:ext cx="331787" cy="373698"/>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643" name="Google Shape;643;p51"/>
          <p:cNvSpPr/>
          <p:nvPr/>
        </p:nvSpPr>
        <p:spPr>
          <a:xfrm>
            <a:off x="3403600" y="2878137"/>
            <a:ext cx="331788" cy="373698"/>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644" name="Google Shape;644;p51"/>
          <p:cNvSpPr/>
          <p:nvPr/>
        </p:nvSpPr>
        <p:spPr>
          <a:xfrm>
            <a:off x="7505700" y="2393949"/>
            <a:ext cx="331788" cy="373698"/>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645" name="Google Shape;645;p51"/>
          <p:cNvSpPr/>
          <p:nvPr/>
        </p:nvSpPr>
        <p:spPr>
          <a:xfrm>
            <a:off x="8364538" y="3681412"/>
            <a:ext cx="331787" cy="373698"/>
          </a:xfrm>
          <a:prstGeom prst="star5">
            <a:avLst>
              <a:gd name="adj" fmla="val 19098"/>
              <a:gd name="hf" fmla="val 105146"/>
              <a:gd name="vf" fmla="val 110557"/>
            </a:avLst>
          </a:prstGeom>
          <a:solidFill>
            <a:schemeClr val="l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646" name="Google Shape;646;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3600"/>
              <a:buFont typeface="Arial"/>
              <a:buNone/>
            </a:pPr>
            <a:r>
              <a:rPr lang="en-US" sz="3600"/>
              <a:t>Studying &amp; Exploring Mars</a:t>
            </a:r>
            <a:endParaRPr/>
          </a:p>
        </p:txBody>
      </p:sp>
      <p:sp>
        <p:nvSpPr>
          <p:cNvPr id="647" name="Google Shape;647;p51"/>
          <p:cNvSpPr txBox="1"/>
          <p:nvPr/>
        </p:nvSpPr>
        <p:spPr>
          <a:xfrm>
            <a:off x="443794" y="5807657"/>
            <a:ext cx="29432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Image credit: MOLA Science Team</a:t>
            </a:r>
            <a:endParaRPr/>
          </a:p>
        </p:txBody>
      </p:sp>
      <p:sp>
        <p:nvSpPr>
          <p:cNvPr id="648" name="Google Shape;648;p51"/>
          <p:cNvSpPr txBox="1"/>
          <p:nvPr/>
        </p:nvSpPr>
        <p:spPr>
          <a:xfrm>
            <a:off x="3048000" y="1870551"/>
            <a:ext cx="468313" cy="5029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grpSp>
        <p:nvGrpSpPr>
          <p:cNvPr id="649" name="Google Shape;649;p51"/>
          <p:cNvGrpSpPr/>
          <p:nvPr/>
        </p:nvGrpSpPr>
        <p:grpSpPr>
          <a:xfrm>
            <a:off x="685800" y="1434306"/>
            <a:ext cx="6159500" cy="2975610"/>
            <a:chOff x="432" y="1254"/>
            <a:chExt cx="3880" cy="1704"/>
          </a:xfrm>
        </p:grpSpPr>
        <p:sp>
          <p:nvSpPr>
            <p:cNvPr id="650" name="Google Shape;650;p51"/>
            <p:cNvSpPr/>
            <p:nvPr/>
          </p:nvSpPr>
          <p:spPr>
            <a:xfrm>
              <a:off x="3976" y="1254"/>
              <a:ext cx="336" cy="334"/>
            </a:xfrm>
            <a:prstGeom prst="star5">
              <a:avLst>
                <a:gd name="adj" fmla="val 19098"/>
                <a:gd name="hf" fmla="val 105146"/>
                <a:gd name="vf" fmla="val 110557"/>
              </a:avLst>
            </a:prstGeom>
            <a:solidFill>
              <a:srgbClr val="CC0000"/>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C0000"/>
                </a:solidFill>
                <a:latin typeface="Times New Roman"/>
                <a:ea typeface="Times New Roman"/>
                <a:cs typeface="Times New Roman"/>
                <a:sym typeface="Times New Roman"/>
              </a:endParaRPr>
            </a:p>
          </p:txBody>
        </p:sp>
        <p:pic>
          <p:nvPicPr>
            <p:cNvPr id="651" name="Google Shape;651;p51" descr="C:\Documents and Settings\megagne\My Documents\My Pictures\Phoenix\Phoenix logo.gif"/>
            <p:cNvPicPr preferRelativeResize="0"/>
            <p:nvPr/>
          </p:nvPicPr>
          <p:blipFill rotWithShape="1">
            <a:blip r:embed="rId4">
              <a:alphaModFix/>
            </a:blip>
            <a:srcRect/>
            <a:stretch/>
          </p:blipFill>
          <p:spPr>
            <a:xfrm>
              <a:off x="432" y="1422"/>
              <a:ext cx="965" cy="153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fade">
                                      <p:cBhvr>
                                        <p:cTn id="7" dur="500"/>
                                        <p:tgtEl>
                                          <p:spTgt spid="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56"/>
        <p:cNvGrpSpPr/>
        <p:nvPr/>
      </p:nvGrpSpPr>
      <p:grpSpPr>
        <a:xfrm>
          <a:off x="0" y="0"/>
          <a:ext cx="0" cy="0"/>
          <a:chOff x="0" y="0"/>
          <a:chExt cx="0" cy="0"/>
        </a:xfrm>
      </p:grpSpPr>
      <p:pic>
        <p:nvPicPr>
          <p:cNvPr id="657" name="Google Shape;657;p52" descr="C:\Documents and Settings\megagne\My Documents\My Pictures\Phoenix\Phoenix Lander on Mars.jpg"/>
          <p:cNvPicPr preferRelativeResize="0"/>
          <p:nvPr/>
        </p:nvPicPr>
        <p:blipFill rotWithShape="1">
          <a:blip r:embed="rId3">
            <a:alphaModFix/>
          </a:blip>
          <a:srcRect b="1571"/>
          <a:stretch/>
        </p:blipFill>
        <p:spPr>
          <a:xfrm>
            <a:off x="393750" y="-76200"/>
            <a:ext cx="8369250" cy="6276950"/>
          </a:xfrm>
          <a:prstGeom prst="rect">
            <a:avLst/>
          </a:prstGeom>
          <a:noFill/>
          <a:ln>
            <a:noFill/>
          </a:ln>
        </p:spPr>
      </p:pic>
      <p:sp>
        <p:nvSpPr>
          <p:cNvPr id="658" name="Google Shape;658;p52"/>
          <p:cNvSpPr txBox="1">
            <a:spLocks noGrp="1"/>
          </p:cNvSpPr>
          <p:nvPr>
            <p:ph type="ctrTitle"/>
          </p:nvPr>
        </p:nvSpPr>
        <p:spPr>
          <a:xfrm>
            <a:off x="457200" y="152400"/>
            <a:ext cx="4390200" cy="114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Arial"/>
              <a:buNone/>
            </a:pPr>
            <a:r>
              <a:rPr lang="en-US" sz="3200" b="1">
                <a:solidFill>
                  <a:schemeClr val="lt1"/>
                </a:solidFill>
              </a:rPr>
              <a:t>Phoenix Mars Lander</a:t>
            </a:r>
            <a:endParaRPr/>
          </a:p>
        </p:txBody>
      </p:sp>
      <p:sp>
        <p:nvSpPr>
          <p:cNvPr id="659" name="Google Shape;659;p52"/>
          <p:cNvSpPr txBox="1"/>
          <p:nvPr/>
        </p:nvSpPr>
        <p:spPr>
          <a:xfrm>
            <a:off x="4833949" y="962025"/>
            <a:ext cx="4087200" cy="470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a:solidFill>
                  <a:schemeClr val="lt1"/>
                </a:solidFill>
                <a:latin typeface="Tahoma"/>
                <a:ea typeface="Tahoma"/>
                <a:cs typeface="Tahoma"/>
                <a:sym typeface="Tahoma"/>
              </a:rPr>
              <a:t>Who</a:t>
            </a:r>
            <a:br>
              <a:rPr lang="en-US" sz="2000">
                <a:solidFill>
                  <a:schemeClr val="lt1"/>
                </a:solidFill>
                <a:latin typeface="Tahoma"/>
                <a:ea typeface="Tahoma"/>
                <a:cs typeface="Tahoma"/>
                <a:sym typeface="Tahoma"/>
              </a:rPr>
            </a:br>
            <a:r>
              <a:rPr lang="en-US" sz="2000">
                <a:solidFill>
                  <a:schemeClr val="lt1"/>
                </a:solidFill>
                <a:latin typeface="Tahoma"/>
                <a:ea typeface="Tahoma"/>
                <a:cs typeface="Tahoma"/>
                <a:sym typeface="Tahoma"/>
              </a:rPr>
              <a:t>NASA</a:t>
            </a:r>
            <a:endParaRPr/>
          </a:p>
          <a:p>
            <a:pPr marL="0" marR="0" lvl="0" indent="0" algn="ctr" rtl="0">
              <a:spcBef>
                <a:spcPts val="0"/>
              </a:spcBef>
              <a:spcAft>
                <a:spcPts val="0"/>
              </a:spcAft>
              <a:buNone/>
            </a:pPr>
            <a:r>
              <a:rPr lang="en-US" sz="2000">
                <a:solidFill>
                  <a:schemeClr val="lt1"/>
                </a:solidFill>
                <a:latin typeface="Tahoma"/>
                <a:ea typeface="Tahoma"/>
                <a:cs typeface="Tahoma"/>
                <a:sym typeface="Tahoma"/>
              </a:rPr>
              <a:t>CSA (co-contributor)</a:t>
            </a:r>
            <a:br>
              <a:rPr lang="en-US" sz="2000">
                <a:solidFill>
                  <a:schemeClr val="lt1"/>
                </a:solidFill>
                <a:latin typeface="Tahoma"/>
                <a:ea typeface="Tahoma"/>
                <a:cs typeface="Tahoma"/>
                <a:sym typeface="Tahoma"/>
              </a:rPr>
            </a:br>
            <a:br>
              <a:rPr lang="en-US" sz="2000">
                <a:solidFill>
                  <a:schemeClr val="lt1"/>
                </a:solidFill>
                <a:latin typeface="Tahoma"/>
                <a:ea typeface="Tahoma"/>
                <a:cs typeface="Tahoma"/>
                <a:sym typeface="Tahoma"/>
              </a:rPr>
            </a:br>
            <a:r>
              <a:rPr lang="en-US" sz="2000" b="1" i="1">
                <a:solidFill>
                  <a:schemeClr val="lt1"/>
                </a:solidFill>
                <a:latin typeface="Tahoma"/>
                <a:ea typeface="Tahoma"/>
                <a:cs typeface="Tahoma"/>
                <a:sym typeface="Tahoma"/>
              </a:rPr>
              <a:t>What</a:t>
            </a:r>
            <a:br>
              <a:rPr lang="en-US" sz="2000">
                <a:solidFill>
                  <a:schemeClr val="lt1"/>
                </a:solidFill>
                <a:latin typeface="Tahoma"/>
                <a:ea typeface="Tahoma"/>
                <a:cs typeface="Tahoma"/>
                <a:sym typeface="Tahoma"/>
              </a:rPr>
            </a:br>
            <a:r>
              <a:rPr lang="en-US" sz="2000">
                <a:solidFill>
                  <a:schemeClr val="lt1"/>
                </a:solidFill>
                <a:latin typeface="Tahoma"/>
                <a:ea typeface="Tahoma"/>
                <a:cs typeface="Tahoma"/>
                <a:sym typeface="Tahoma"/>
              </a:rPr>
              <a:t>A mission to explore the Martian arctic</a:t>
            </a:r>
            <a:br>
              <a:rPr lang="en-US" sz="2000">
                <a:solidFill>
                  <a:schemeClr val="lt1"/>
                </a:solidFill>
                <a:latin typeface="Tahoma"/>
                <a:ea typeface="Tahoma"/>
                <a:cs typeface="Tahoma"/>
                <a:sym typeface="Tahoma"/>
              </a:rPr>
            </a:br>
            <a:br>
              <a:rPr lang="en-US" sz="2000">
                <a:solidFill>
                  <a:schemeClr val="lt1"/>
                </a:solidFill>
                <a:latin typeface="Tahoma"/>
                <a:ea typeface="Tahoma"/>
                <a:cs typeface="Tahoma"/>
                <a:sym typeface="Tahoma"/>
              </a:rPr>
            </a:br>
            <a:r>
              <a:rPr lang="en-US" sz="2000" b="1" i="1">
                <a:solidFill>
                  <a:schemeClr val="lt1"/>
                </a:solidFill>
                <a:latin typeface="Tahoma"/>
                <a:ea typeface="Tahoma"/>
                <a:cs typeface="Tahoma"/>
                <a:sym typeface="Tahoma"/>
              </a:rPr>
              <a:t>When</a:t>
            </a:r>
            <a:br>
              <a:rPr lang="en-US" sz="2000">
                <a:solidFill>
                  <a:schemeClr val="lt1"/>
                </a:solidFill>
                <a:latin typeface="Tahoma"/>
                <a:ea typeface="Tahoma"/>
                <a:cs typeface="Tahoma"/>
                <a:sym typeface="Tahoma"/>
              </a:rPr>
            </a:br>
            <a:r>
              <a:rPr lang="en-US" sz="2000">
                <a:solidFill>
                  <a:schemeClr val="lt1"/>
                </a:solidFill>
                <a:latin typeface="Tahoma"/>
                <a:ea typeface="Tahoma"/>
                <a:cs typeface="Tahoma"/>
                <a:sym typeface="Tahoma"/>
              </a:rPr>
              <a:t>Launch: August 2007</a:t>
            </a:r>
            <a:br>
              <a:rPr lang="en-US" sz="2000">
                <a:solidFill>
                  <a:schemeClr val="lt1"/>
                </a:solidFill>
                <a:latin typeface="Tahoma"/>
                <a:ea typeface="Tahoma"/>
                <a:cs typeface="Tahoma"/>
                <a:sym typeface="Tahoma"/>
              </a:rPr>
            </a:br>
            <a:r>
              <a:rPr lang="en-US" sz="2000">
                <a:solidFill>
                  <a:schemeClr val="lt1"/>
                </a:solidFill>
                <a:latin typeface="Tahoma"/>
                <a:ea typeface="Tahoma"/>
                <a:cs typeface="Tahoma"/>
                <a:sym typeface="Tahoma"/>
              </a:rPr>
              <a:t>Arrival: June 2008</a:t>
            </a:r>
            <a:endParaRPr/>
          </a:p>
          <a:p>
            <a:pPr marL="0" marR="0" lvl="0" indent="0" algn="ctr" rtl="0">
              <a:spcBef>
                <a:spcPts val="0"/>
              </a:spcBef>
              <a:spcAft>
                <a:spcPts val="0"/>
              </a:spcAft>
              <a:buNone/>
            </a:pPr>
            <a:r>
              <a:rPr lang="en-US" sz="2000">
                <a:solidFill>
                  <a:schemeClr val="lt1"/>
                </a:solidFill>
                <a:latin typeface="Tahoma"/>
                <a:ea typeface="Tahoma"/>
                <a:cs typeface="Tahoma"/>
                <a:sym typeface="Tahoma"/>
              </a:rPr>
              <a:t>Offline: May 2010</a:t>
            </a:r>
            <a:br>
              <a:rPr lang="en-US" sz="2000">
                <a:solidFill>
                  <a:schemeClr val="lt1"/>
                </a:solidFill>
                <a:latin typeface="Tahoma"/>
                <a:ea typeface="Tahoma"/>
                <a:cs typeface="Tahoma"/>
                <a:sym typeface="Tahoma"/>
              </a:rPr>
            </a:br>
            <a:br>
              <a:rPr lang="en-US" sz="2000">
                <a:solidFill>
                  <a:schemeClr val="lt1"/>
                </a:solidFill>
                <a:latin typeface="Tahoma"/>
                <a:ea typeface="Tahoma"/>
                <a:cs typeface="Tahoma"/>
                <a:sym typeface="Tahoma"/>
              </a:rPr>
            </a:br>
            <a:r>
              <a:rPr lang="en-US" sz="2000" b="1" i="1">
                <a:solidFill>
                  <a:schemeClr val="lt1"/>
                </a:solidFill>
                <a:latin typeface="Tahoma"/>
                <a:ea typeface="Tahoma"/>
                <a:cs typeface="Tahoma"/>
                <a:sym typeface="Tahoma"/>
              </a:rPr>
              <a:t>Where</a:t>
            </a:r>
            <a:br>
              <a:rPr lang="en-US" sz="2000">
                <a:solidFill>
                  <a:schemeClr val="lt1"/>
                </a:solidFill>
                <a:latin typeface="Tahoma"/>
                <a:ea typeface="Tahoma"/>
                <a:cs typeface="Tahoma"/>
                <a:sym typeface="Tahoma"/>
              </a:rPr>
            </a:br>
            <a:r>
              <a:rPr lang="en-US" sz="2000">
                <a:solidFill>
                  <a:schemeClr val="lt1"/>
                </a:solidFill>
                <a:latin typeface="Tahoma"/>
                <a:ea typeface="Tahoma"/>
                <a:cs typeface="Tahoma"/>
                <a:sym typeface="Tahoma"/>
              </a:rPr>
              <a:t>Launch Site: Kennedy Space Center</a:t>
            </a:r>
            <a:br>
              <a:rPr lang="en-US" sz="2000">
                <a:solidFill>
                  <a:schemeClr val="lt1"/>
                </a:solidFill>
                <a:latin typeface="Tahoma"/>
                <a:ea typeface="Tahoma"/>
                <a:cs typeface="Tahoma"/>
                <a:sym typeface="Tahoma"/>
              </a:rPr>
            </a:br>
            <a:r>
              <a:rPr lang="en-US" sz="2000">
                <a:solidFill>
                  <a:schemeClr val="lt1"/>
                </a:solidFill>
                <a:latin typeface="Tahoma"/>
                <a:ea typeface="Tahoma"/>
                <a:cs typeface="Tahoma"/>
                <a:sym typeface="Tahoma"/>
              </a:rPr>
              <a:t>Landing Site: North Polar region </a:t>
            </a:r>
            <a:endParaRPr/>
          </a:p>
        </p:txBody>
      </p:sp>
      <p:pic>
        <p:nvPicPr>
          <p:cNvPr id="660" name="Google Shape;660;p52" descr="C:\Documents and Settings\megagne\My Documents\My Pictures\Phoenix\Phoenix logo.gif"/>
          <p:cNvPicPr preferRelativeResize="0"/>
          <p:nvPr/>
        </p:nvPicPr>
        <p:blipFill rotWithShape="1">
          <a:blip r:embed="rId4">
            <a:alphaModFix/>
          </a:blip>
          <a:srcRect/>
          <a:stretch/>
        </p:blipFill>
        <p:spPr>
          <a:xfrm>
            <a:off x="381000" y="3733800"/>
            <a:ext cx="1531938" cy="2438400"/>
          </a:xfrm>
          <a:prstGeom prst="rect">
            <a:avLst/>
          </a:prstGeom>
          <a:noFill/>
          <a:ln>
            <a:noFill/>
          </a:ln>
        </p:spPr>
      </p:pic>
      <p:pic>
        <p:nvPicPr>
          <p:cNvPr id="661" name="Google Shape;661;p52" descr="C:\Documents and Settings\megagne\My Documents\My Pictures\Canada flag.gif"/>
          <p:cNvPicPr preferRelativeResize="0"/>
          <p:nvPr/>
        </p:nvPicPr>
        <p:blipFill rotWithShape="1">
          <a:blip r:embed="rId5">
            <a:alphaModFix/>
          </a:blip>
          <a:srcRect/>
          <a:stretch/>
        </p:blipFill>
        <p:spPr>
          <a:xfrm>
            <a:off x="7761288" y="1077913"/>
            <a:ext cx="777874" cy="39211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666"/>
        <p:cNvGrpSpPr/>
        <p:nvPr/>
      </p:nvGrpSpPr>
      <p:grpSpPr>
        <a:xfrm>
          <a:off x="0" y="0"/>
          <a:ext cx="0" cy="0"/>
          <a:chOff x="0" y="0"/>
          <a:chExt cx="0" cy="0"/>
        </a:xfrm>
      </p:grpSpPr>
      <p:sp>
        <p:nvSpPr>
          <p:cNvPr id="667" name="Google Shape;667;p53"/>
          <p:cNvSpPr txBox="1">
            <a:spLocks noGrp="1"/>
          </p:cNvSpPr>
          <p:nvPr>
            <p:ph type="body" idx="1"/>
          </p:nvPr>
        </p:nvSpPr>
        <p:spPr>
          <a:xfrm>
            <a:off x="664757" y="1426975"/>
            <a:ext cx="7850700" cy="4205700"/>
          </a:xfrm>
          <a:prstGeom prst="rect">
            <a:avLst/>
          </a:prstGeom>
          <a:noFill/>
          <a:ln>
            <a:noFill/>
          </a:ln>
        </p:spPr>
        <p:txBody>
          <a:bodyPr spcFirstLastPara="1" wrap="square" lIns="91425" tIns="45700" rIns="91425" bIns="45700" anchor="t" anchorCtr="0">
            <a:normAutofit/>
          </a:bodyPr>
          <a:lstStyle/>
          <a:p>
            <a:pPr marL="687600" lvl="0" indent="-554250" algn="l" rtl="0">
              <a:spcBef>
                <a:spcPts val="0"/>
              </a:spcBef>
              <a:spcAft>
                <a:spcPts val="0"/>
              </a:spcAft>
              <a:buClr>
                <a:srgbClr val="807F83"/>
              </a:buClr>
              <a:buSzPts val="2100"/>
              <a:buNone/>
            </a:pPr>
            <a:endParaRPr/>
          </a:p>
          <a:p>
            <a:pPr marL="687600" lvl="0" indent="-554250" algn="l" rtl="0">
              <a:spcBef>
                <a:spcPts val="2400"/>
              </a:spcBef>
              <a:spcAft>
                <a:spcPts val="0"/>
              </a:spcAft>
              <a:buClr>
                <a:srgbClr val="807F83"/>
              </a:buClr>
              <a:buSzPts val="2100"/>
              <a:buNone/>
            </a:pPr>
            <a:endParaRPr/>
          </a:p>
        </p:txBody>
      </p:sp>
      <p:sp>
        <p:nvSpPr>
          <p:cNvPr id="668" name="Google Shape;668;p53"/>
          <p:cNvSpPr/>
          <p:nvPr/>
        </p:nvSpPr>
        <p:spPr>
          <a:xfrm>
            <a:off x="228600" y="2664605"/>
            <a:ext cx="8723100" cy="333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69" name="Google Shape;669;p53"/>
          <p:cNvPicPr preferRelativeResize="0"/>
          <p:nvPr/>
        </p:nvPicPr>
        <p:blipFill rotWithShape="1">
          <a:blip r:embed="rId3">
            <a:alphaModFix/>
          </a:blip>
          <a:srcRect/>
          <a:stretch/>
        </p:blipFill>
        <p:spPr>
          <a:xfrm>
            <a:off x="2574461" y="1247009"/>
            <a:ext cx="4029914" cy="3898754"/>
          </a:xfrm>
          <a:prstGeom prst="rect">
            <a:avLst/>
          </a:prstGeom>
          <a:noFill/>
          <a:ln>
            <a:noFill/>
          </a:ln>
        </p:spPr>
      </p:pic>
      <p:pic>
        <p:nvPicPr>
          <p:cNvPr id="670" name="Google Shape;670;p53"/>
          <p:cNvPicPr preferRelativeResize="0"/>
          <p:nvPr/>
        </p:nvPicPr>
        <p:blipFill rotWithShape="1">
          <a:blip r:embed="rId4">
            <a:alphaModFix/>
          </a:blip>
          <a:srcRect/>
          <a:stretch/>
        </p:blipFill>
        <p:spPr>
          <a:xfrm>
            <a:off x="1762724" y="4365423"/>
            <a:ext cx="1623475" cy="1160924"/>
          </a:xfrm>
          <a:prstGeom prst="rect">
            <a:avLst/>
          </a:prstGeom>
          <a:noFill/>
          <a:ln>
            <a:noFill/>
          </a:ln>
        </p:spPr>
      </p:pic>
      <p:pic>
        <p:nvPicPr>
          <p:cNvPr id="671" name="Google Shape;671;p53"/>
          <p:cNvPicPr preferRelativeResize="0"/>
          <p:nvPr/>
        </p:nvPicPr>
        <p:blipFill rotWithShape="1">
          <a:blip r:embed="rId5">
            <a:alphaModFix/>
          </a:blip>
          <a:srcRect/>
          <a:stretch/>
        </p:blipFill>
        <p:spPr>
          <a:xfrm>
            <a:off x="731393" y="2561346"/>
            <a:ext cx="1843070" cy="1488401"/>
          </a:xfrm>
          <a:prstGeom prst="rect">
            <a:avLst/>
          </a:prstGeom>
          <a:noFill/>
          <a:ln>
            <a:noFill/>
          </a:ln>
        </p:spPr>
      </p:pic>
      <p:pic>
        <p:nvPicPr>
          <p:cNvPr id="672" name="Google Shape;672;p53"/>
          <p:cNvPicPr preferRelativeResize="0"/>
          <p:nvPr/>
        </p:nvPicPr>
        <p:blipFill rotWithShape="1">
          <a:blip r:embed="rId6">
            <a:alphaModFix/>
          </a:blip>
          <a:srcRect/>
          <a:stretch/>
        </p:blipFill>
        <p:spPr>
          <a:xfrm>
            <a:off x="413361" y="1356169"/>
            <a:ext cx="2161100" cy="1205178"/>
          </a:xfrm>
          <a:prstGeom prst="rect">
            <a:avLst/>
          </a:prstGeom>
          <a:noFill/>
          <a:ln>
            <a:noFill/>
          </a:ln>
        </p:spPr>
      </p:pic>
      <p:pic>
        <p:nvPicPr>
          <p:cNvPr id="673" name="Google Shape;673;p53"/>
          <p:cNvPicPr preferRelativeResize="0"/>
          <p:nvPr/>
        </p:nvPicPr>
        <p:blipFill rotWithShape="1">
          <a:blip r:embed="rId7">
            <a:alphaModFix/>
          </a:blip>
          <a:srcRect/>
          <a:stretch/>
        </p:blipFill>
        <p:spPr>
          <a:xfrm>
            <a:off x="1871763" y="389963"/>
            <a:ext cx="1403882" cy="966206"/>
          </a:xfrm>
          <a:prstGeom prst="rect">
            <a:avLst/>
          </a:prstGeom>
          <a:noFill/>
          <a:ln>
            <a:noFill/>
          </a:ln>
        </p:spPr>
      </p:pic>
      <p:pic>
        <p:nvPicPr>
          <p:cNvPr id="674" name="Google Shape;674;p53"/>
          <p:cNvPicPr preferRelativeResize="0"/>
          <p:nvPr/>
        </p:nvPicPr>
        <p:blipFill rotWithShape="1">
          <a:blip r:embed="rId8">
            <a:alphaModFix/>
          </a:blip>
          <a:srcRect/>
          <a:stretch/>
        </p:blipFill>
        <p:spPr>
          <a:xfrm>
            <a:off x="3345309" y="-59951"/>
            <a:ext cx="2224707" cy="1523805"/>
          </a:xfrm>
          <a:prstGeom prst="rect">
            <a:avLst/>
          </a:prstGeom>
          <a:noFill/>
          <a:ln>
            <a:noFill/>
          </a:ln>
        </p:spPr>
      </p:pic>
      <p:pic>
        <p:nvPicPr>
          <p:cNvPr id="675" name="Google Shape;675;p53"/>
          <p:cNvPicPr preferRelativeResize="0"/>
          <p:nvPr/>
        </p:nvPicPr>
        <p:blipFill rotWithShape="1">
          <a:blip r:embed="rId9">
            <a:alphaModFix/>
          </a:blip>
          <a:srcRect/>
          <a:stretch/>
        </p:blipFill>
        <p:spPr>
          <a:xfrm>
            <a:off x="6513508" y="1006565"/>
            <a:ext cx="1952107" cy="1302535"/>
          </a:xfrm>
          <a:prstGeom prst="rect">
            <a:avLst/>
          </a:prstGeom>
          <a:noFill/>
          <a:ln>
            <a:noFill/>
          </a:ln>
        </p:spPr>
      </p:pic>
      <p:pic>
        <p:nvPicPr>
          <p:cNvPr id="676" name="Google Shape;676;p53"/>
          <p:cNvPicPr preferRelativeResize="0"/>
          <p:nvPr/>
        </p:nvPicPr>
        <p:blipFill rotWithShape="1">
          <a:blip r:embed="rId10">
            <a:alphaModFix/>
          </a:blip>
          <a:srcRect/>
          <a:stretch/>
        </p:blipFill>
        <p:spPr>
          <a:xfrm>
            <a:off x="5894104" y="81661"/>
            <a:ext cx="1559869" cy="1382191"/>
          </a:xfrm>
          <a:prstGeom prst="rect">
            <a:avLst/>
          </a:prstGeom>
          <a:noFill/>
          <a:ln>
            <a:noFill/>
          </a:ln>
        </p:spPr>
      </p:pic>
      <p:pic>
        <p:nvPicPr>
          <p:cNvPr id="677" name="Google Shape;677;p53"/>
          <p:cNvPicPr preferRelativeResize="0"/>
          <p:nvPr/>
        </p:nvPicPr>
        <p:blipFill rotWithShape="1">
          <a:blip r:embed="rId11">
            <a:alphaModFix/>
          </a:blip>
          <a:srcRect/>
          <a:stretch/>
        </p:blipFill>
        <p:spPr>
          <a:xfrm>
            <a:off x="6604374" y="2664605"/>
            <a:ext cx="1915762" cy="1417594"/>
          </a:xfrm>
          <a:prstGeom prst="rect">
            <a:avLst/>
          </a:prstGeom>
          <a:noFill/>
          <a:ln>
            <a:noFill/>
          </a:ln>
        </p:spPr>
      </p:pic>
      <p:pic>
        <p:nvPicPr>
          <p:cNvPr id="678" name="Google Shape;678;p53"/>
          <p:cNvPicPr preferRelativeResize="0"/>
          <p:nvPr/>
        </p:nvPicPr>
        <p:blipFill rotWithShape="1">
          <a:blip r:embed="rId12">
            <a:alphaModFix/>
          </a:blip>
          <a:srcRect/>
          <a:stretch/>
        </p:blipFill>
        <p:spPr>
          <a:xfrm>
            <a:off x="6100068" y="4507035"/>
            <a:ext cx="2197447" cy="1275983"/>
          </a:xfrm>
          <a:prstGeom prst="rect">
            <a:avLst/>
          </a:prstGeom>
          <a:noFill/>
          <a:ln>
            <a:noFill/>
          </a:ln>
        </p:spPr>
      </p:pic>
      <p:pic>
        <p:nvPicPr>
          <p:cNvPr id="679" name="Google Shape;679;p53"/>
          <p:cNvPicPr preferRelativeResize="0"/>
          <p:nvPr/>
        </p:nvPicPr>
        <p:blipFill rotWithShape="1">
          <a:blip r:embed="rId13">
            <a:alphaModFix/>
          </a:blip>
          <a:srcRect/>
          <a:stretch/>
        </p:blipFill>
        <p:spPr>
          <a:xfrm>
            <a:off x="3540671" y="4896467"/>
            <a:ext cx="2097494" cy="125828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684"/>
        <p:cNvGrpSpPr/>
        <p:nvPr/>
      </p:nvGrpSpPr>
      <p:grpSpPr>
        <a:xfrm>
          <a:off x="0" y="0"/>
          <a:ext cx="0" cy="0"/>
          <a:chOff x="0" y="0"/>
          <a:chExt cx="0" cy="0"/>
        </a:xfrm>
      </p:grpSpPr>
      <p:sp>
        <p:nvSpPr>
          <p:cNvPr id="685" name="Google Shape;685;p54"/>
          <p:cNvSpPr/>
          <p:nvPr/>
        </p:nvSpPr>
        <p:spPr>
          <a:xfrm>
            <a:off x="1041400" y="5848350"/>
            <a:ext cx="77343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rPr>
              <a:t>http://www.windows2universe.org/mars/mars_orbit.html</a:t>
            </a:r>
            <a:endParaRPr sz="1800">
              <a:solidFill>
                <a:schemeClr val="lt1"/>
              </a:solidFill>
              <a:latin typeface="Calibri"/>
              <a:ea typeface="Calibri"/>
              <a:cs typeface="Calibri"/>
              <a:sym typeface="Calibri"/>
            </a:endParaRPr>
          </a:p>
        </p:txBody>
      </p:sp>
      <p:pic>
        <p:nvPicPr>
          <p:cNvPr id="686" name="Google Shape;686;p54" descr="Screen shot 2011-10-05 at 11.36.26 AM.png"/>
          <p:cNvPicPr preferRelativeResize="0"/>
          <p:nvPr/>
        </p:nvPicPr>
        <p:blipFill rotWithShape="1">
          <a:blip r:embed="rId4">
            <a:alphaModFix/>
          </a:blip>
          <a:srcRect/>
          <a:stretch/>
        </p:blipFill>
        <p:spPr>
          <a:xfrm>
            <a:off x="831850" y="233363"/>
            <a:ext cx="7372350" cy="561498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691"/>
        <p:cNvGrpSpPr/>
        <p:nvPr/>
      </p:nvGrpSpPr>
      <p:grpSpPr>
        <a:xfrm>
          <a:off x="0" y="0"/>
          <a:ext cx="0" cy="0"/>
          <a:chOff x="0" y="0"/>
          <a:chExt cx="0" cy="0"/>
        </a:xfrm>
      </p:grpSpPr>
      <p:grpSp>
        <p:nvGrpSpPr>
          <p:cNvPr id="692" name="Google Shape;692;p55"/>
          <p:cNvGrpSpPr/>
          <p:nvPr/>
        </p:nvGrpSpPr>
        <p:grpSpPr>
          <a:xfrm>
            <a:off x="228600" y="911225"/>
            <a:ext cx="9226550" cy="5160963"/>
            <a:chOff x="144" y="1176"/>
            <a:chExt cx="5812" cy="3251"/>
          </a:xfrm>
        </p:grpSpPr>
        <p:pic>
          <p:nvPicPr>
            <p:cNvPr id="693" name="Google Shape;693;p55" descr="earth"/>
            <p:cNvPicPr preferRelativeResize="0"/>
            <p:nvPr/>
          </p:nvPicPr>
          <p:blipFill rotWithShape="1">
            <a:blip r:embed="rId3">
              <a:alphaModFix/>
            </a:blip>
            <a:srcRect/>
            <a:stretch/>
          </p:blipFill>
          <p:spPr>
            <a:xfrm>
              <a:off x="144" y="1176"/>
              <a:ext cx="2925" cy="2925"/>
            </a:xfrm>
            <a:prstGeom prst="rect">
              <a:avLst/>
            </a:prstGeom>
            <a:noFill/>
            <a:ln>
              <a:noFill/>
            </a:ln>
          </p:spPr>
        </p:pic>
        <p:sp>
          <p:nvSpPr>
            <p:cNvPr id="694" name="Google Shape;694;p55"/>
            <p:cNvSpPr txBox="1"/>
            <p:nvPr/>
          </p:nvSpPr>
          <p:spPr>
            <a:xfrm>
              <a:off x="2752" y="4144"/>
              <a:ext cx="3204" cy="283"/>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600" b="1">
                  <a:solidFill>
                    <a:schemeClr val="dk1"/>
                  </a:solidFill>
                  <a:latin typeface="Calibri"/>
                  <a:ea typeface="Calibri"/>
                  <a:cs typeface="Calibri"/>
                  <a:sym typeface="Calibri"/>
                </a:rPr>
                <a:t>=&gt; Comparative Planetology</a:t>
              </a:r>
              <a:endParaRPr/>
            </a:p>
          </p:txBody>
        </p:sp>
      </p:grpSp>
      <p:pic>
        <p:nvPicPr>
          <p:cNvPr id="695" name="Google Shape;695;p55" descr="C:\Documents and Settings\megagne\My Documents\My Pictures\Phoenix\Mars.jpg"/>
          <p:cNvPicPr preferRelativeResize="0"/>
          <p:nvPr/>
        </p:nvPicPr>
        <p:blipFill rotWithShape="1">
          <a:blip r:embed="rId4">
            <a:alphaModFix/>
          </a:blip>
          <a:srcRect l="6302" t="6302" r="8980" b="8980"/>
          <a:stretch/>
        </p:blipFill>
        <p:spPr>
          <a:xfrm>
            <a:off x="5184775" y="1533525"/>
            <a:ext cx="3140075" cy="3140075"/>
          </a:xfrm>
          <a:prstGeom prst="rect">
            <a:avLst/>
          </a:prstGeom>
          <a:noFill/>
          <a:ln>
            <a:noFill/>
          </a:ln>
        </p:spPr>
      </p:pic>
      <p:sp>
        <p:nvSpPr>
          <p:cNvPr id="696" name="Google Shape;696;p55"/>
          <p:cNvSpPr txBox="1">
            <a:spLocks noGrp="1"/>
          </p:cNvSpPr>
          <p:nvPr>
            <p:ph type="title"/>
          </p:nvPr>
        </p:nvSpPr>
        <p:spPr>
          <a:xfrm>
            <a:off x="0" y="0"/>
            <a:ext cx="8915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800"/>
              <a:buFont typeface="Arial"/>
              <a:buNone/>
            </a:pPr>
            <a:r>
              <a:rPr lang="en-US" sz="2800">
                <a:solidFill>
                  <a:schemeClr val="dk1"/>
                </a:solidFill>
              </a:rPr>
              <a:t>How can we study climate change on Mars?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5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701"/>
        <p:cNvGrpSpPr/>
        <p:nvPr/>
      </p:nvGrpSpPr>
      <p:grpSpPr>
        <a:xfrm>
          <a:off x="0" y="0"/>
          <a:ext cx="0" cy="0"/>
          <a:chOff x="0" y="0"/>
          <a:chExt cx="0" cy="0"/>
        </a:xfrm>
      </p:grpSpPr>
      <p:pic>
        <p:nvPicPr>
          <p:cNvPr id="702" name="Google Shape;702;p56" descr="C:\My Documents\HAUGHTON\Conferences &amp; Papers\Presentations\Mars on Earth\22.07.South Crater.JPG"/>
          <p:cNvPicPr preferRelativeResize="0"/>
          <p:nvPr/>
        </p:nvPicPr>
        <p:blipFill rotWithShape="1">
          <a:blip r:embed="rId3">
            <a:alphaModFix/>
          </a:blip>
          <a:srcRect l="10583"/>
          <a:stretch/>
        </p:blipFill>
        <p:spPr>
          <a:xfrm>
            <a:off x="465017" y="38100"/>
            <a:ext cx="8168235" cy="61261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707"/>
        <p:cNvGrpSpPr/>
        <p:nvPr/>
      </p:nvGrpSpPr>
      <p:grpSpPr>
        <a:xfrm>
          <a:off x="0" y="0"/>
          <a:ext cx="0" cy="0"/>
          <a:chOff x="0" y="0"/>
          <a:chExt cx="0" cy="0"/>
        </a:xfrm>
      </p:grpSpPr>
      <p:pic>
        <p:nvPicPr>
          <p:cNvPr id="708" name="Google Shape;708;p57" descr="M014"/>
          <p:cNvPicPr preferRelativeResize="0"/>
          <p:nvPr/>
        </p:nvPicPr>
        <p:blipFill rotWithShape="1">
          <a:blip r:embed="rId3">
            <a:alphaModFix/>
          </a:blip>
          <a:srcRect/>
          <a:stretch/>
        </p:blipFill>
        <p:spPr>
          <a:xfrm>
            <a:off x="162560" y="205740"/>
            <a:ext cx="3662363" cy="4648200"/>
          </a:xfrm>
          <a:prstGeom prst="rect">
            <a:avLst/>
          </a:prstGeom>
          <a:noFill/>
          <a:ln>
            <a:noFill/>
          </a:ln>
        </p:spPr>
      </p:pic>
      <p:pic>
        <p:nvPicPr>
          <p:cNvPr id="709" name="Google Shape;709;p57" descr="M015"/>
          <p:cNvPicPr preferRelativeResize="0"/>
          <p:nvPr/>
        </p:nvPicPr>
        <p:blipFill rotWithShape="1">
          <a:blip r:embed="rId4">
            <a:alphaModFix/>
          </a:blip>
          <a:srcRect/>
          <a:stretch/>
        </p:blipFill>
        <p:spPr>
          <a:xfrm>
            <a:off x="3662363" y="2318068"/>
            <a:ext cx="5348287" cy="36576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58" descr="C:\Oz_Documents\CSA\CSA Analogue Program\CARN website\1_carn01_27.07.00.Polygons2.jpg"/>
          <p:cNvPicPr preferRelativeResize="0"/>
          <p:nvPr/>
        </p:nvPicPr>
        <p:blipFill rotWithShape="1">
          <a:blip r:embed="rId3">
            <a:alphaModFix/>
          </a:blip>
          <a:srcRect l="21875"/>
          <a:stretch/>
        </p:blipFill>
        <p:spPr>
          <a:xfrm>
            <a:off x="4648200" y="1855788"/>
            <a:ext cx="4495800" cy="4316412"/>
          </a:xfrm>
          <a:prstGeom prst="rect">
            <a:avLst/>
          </a:prstGeom>
          <a:noFill/>
          <a:ln>
            <a:noFill/>
          </a:ln>
        </p:spPr>
      </p:pic>
      <p:pic>
        <p:nvPicPr>
          <p:cNvPr id="716" name="Google Shape;716;p58" descr="C:\Oz_Documents\CSA\CSA Analogue Program\CARN website\1_carn20_2004.09.21.R1001796.jpg"/>
          <p:cNvPicPr preferRelativeResize="0"/>
          <p:nvPr/>
        </p:nvPicPr>
        <p:blipFill rotWithShape="1">
          <a:blip r:embed="rId4">
            <a:alphaModFix/>
          </a:blip>
          <a:srcRect l="19048"/>
          <a:stretch/>
        </p:blipFill>
        <p:spPr>
          <a:xfrm>
            <a:off x="0" y="0"/>
            <a:ext cx="4487863" cy="4724400"/>
          </a:xfrm>
          <a:prstGeom prst="rect">
            <a:avLst/>
          </a:prstGeom>
          <a:noFill/>
          <a:ln>
            <a:noFill/>
          </a:ln>
        </p:spPr>
      </p:pic>
      <p:sp>
        <p:nvSpPr>
          <p:cNvPr id="717" name="Google Shape;717;p58"/>
          <p:cNvSpPr txBox="1"/>
          <p:nvPr/>
        </p:nvSpPr>
        <p:spPr>
          <a:xfrm>
            <a:off x="228600" y="228600"/>
            <a:ext cx="6096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CC0000"/>
                </a:solidFill>
                <a:latin typeface="Arial"/>
                <a:ea typeface="Arial"/>
                <a:cs typeface="Arial"/>
                <a:sym typeface="Arial"/>
              </a:rPr>
              <a:t>A</a:t>
            </a:r>
            <a:endParaRPr/>
          </a:p>
        </p:txBody>
      </p:sp>
      <p:sp>
        <p:nvSpPr>
          <p:cNvPr id="718" name="Google Shape;718;p58"/>
          <p:cNvSpPr txBox="1"/>
          <p:nvPr/>
        </p:nvSpPr>
        <p:spPr>
          <a:xfrm>
            <a:off x="8229600" y="5257800"/>
            <a:ext cx="685800" cy="823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CC0000"/>
                </a:solidFill>
                <a:latin typeface="Arial"/>
                <a:ea typeface="Arial"/>
                <a:cs typeface="Arial"/>
                <a:sym typeface="Arial"/>
              </a:rPr>
              <a:t>B</a:t>
            </a:r>
            <a:endParaRPr/>
          </a:p>
        </p:txBody>
      </p:sp>
      <p:grpSp>
        <p:nvGrpSpPr>
          <p:cNvPr id="719" name="Google Shape;719;p58"/>
          <p:cNvGrpSpPr/>
          <p:nvPr/>
        </p:nvGrpSpPr>
        <p:grpSpPr>
          <a:xfrm>
            <a:off x="911225" y="604838"/>
            <a:ext cx="6586538" cy="5327663"/>
            <a:chOff x="574" y="381"/>
            <a:chExt cx="4149" cy="3356"/>
          </a:xfrm>
        </p:grpSpPr>
        <p:sp>
          <p:nvSpPr>
            <p:cNvPr id="720" name="Google Shape;720;p58"/>
            <p:cNvSpPr txBox="1"/>
            <p:nvPr/>
          </p:nvSpPr>
          <p:spPr>
            <a:xfrm>
              <a:off x="574" y="3137"/>
              <a:ext cx="2400" cy="6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5400">
                  <a:solidFill>
                    <a:srgbClr val="FF0000"/>
                  </a:solidFill>
                  <a:latin typeface="Calibri"/>
                  <a:ea typeface="Calibri"/>
                  <a:cs typeface="Calibri"/>
                  <a:sym typeface="Calibri"/>
                </a:rPr>
                <a:t>Earth</a:t>
              </a:r>
              <a:endParaRPr>
                <a:solidFill>
                  <a:srgbClr val="FF0000"/>
                </a:solidFill>
              </a:endParaRPr>
            </a:p>
          </p:txBody>
        </p:sp>
        <p:sp>
          <p:nvSpPr>
            <p:cNvPr id="721" name="Google Shape;721;p58"/>
            <p:cNvSpPr txBox="1"/>
            <p:nvPr/>
          </p:nvSpPr>
          <p:spPr>
            <a:xfrm>
              <a:off x="2923" y="381"/>
              <a:ext cx="1800" cy="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Mars</a:t>
              </a:r>
              <a:endParaRPr>
                <a:solidFill>
                  <a:srgbClr val="FF0000"/>
                </a:solidFill>
              </a:endParaRPr>
            </a:p>
          </p:txBody>
        </p:sp>
      </p:grpSp>
      <p:sp>
        <p:nvSpPr>
          <p:cNvPr id="722" name="Google Shape;722;p58"/>
          <p:cNvSpPr txBox="1"/>
          <p:nvPr/>
        </p:nvSpPr>
        <p:spPr>
          <a:xfrm>
            <a:off x="4858683" y="361732"/>
            <a:ext cx="407483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Times New Roman"/>
                <a:ea typeface="Times New Roman"/>
                <a:cs typeface="Times New Roman"/>
                <a:sym typeface="Times New Roman"/>
              </a:rPr>
              <a:t>Polygonal Ground </a:t>
            </a:r>
            <a:endParaRPr sz="36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50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6127d757f4_0_1"/>
          <p:cNvSpPr txBox="1"/>
          <p:nvPr/>
        </p:nvSpPr>
        <p:spPr>
          <a:xfrm>
            <a:off x="2747400" y="1933850"/>
            <a:ext cx="36492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a:solidFill>
                  <a:schemeClr val="dk1"/>
                </a:solidFill>
              </a:rPr>
              <a:t>Thank you!</a:t>
            </a:r>
            <a:endParaRPr sz="5400">
              <a:solidFill>
                <a:schemeClr val="dk1"/>
              </a:solidFill>
            </a:endParaRPr>
          </a:p>
        </p:txBody>
      </p:sp>
      <p:sp>
        <p:nvSpPr>
          <p:cNvPr id="729" name="Google Shape;729;g6127d757f4_0_1"/>
          <p:cNvSpPr txBox="1"/>
          <p:nvPr/>
        </p:nvSpPr>
        <p:spPr>
          <a:xfrm>
            <a:off x="3120150" y="3340875"/>
            <a:ext cx="2903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200">
                <a:solidFill>
                  <a:schemeClr val="dk1"/>
                </a:solidFill>
              </a:rPr>
              <a:t>Questions?</a:t>
            </a:r>
            <a:endParaRPr sz="4200">
              <a:solidFill>
                <a:schemeClr val="dk1"/>
              </a:solidFill>
            </a:endParaRPr>
          </a:p>
        </p:txBody>
      </p:sp>
      <p:pic>
        <p:nvPicPr>
          <p:cNvPr id="730" name="Google Shape;730;g6127d757f4_0_1"/>
          <p:cNvPicPr preferRelativeResize="0"/>
          <p:nvPr/>
        </p:nvPicPr>
        <p:blipFill>
          <a:blip r:embed="rId3">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6"/>
          <p:cNvSpPr/>
          <p:nvPr/>
        </p:nvSpPr>
        <p:spPr>
          <a:xfrm>
            <a:off x="57150" y="339725"/>
            <a:ext cx="9144000" cy="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6"/>
          <p:cNvSpPr/>
          <p:nvPr/>
        </p:nvSpPr>
        <p:spPr>
          <a:xfrm>
            <a:off x="57150" y="4222750"/>
            <a:ext cx="9144000" cy="1127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US" sz="800">
                <a:solidFill>
                  <a:schemeClr val="dk1"/>
                </a:solidFill>
                <a:latin typeface="Arimo"/>
                <a:ea typeface="Arimo"/>
                <a:cs typeface="Arimo"/>
                <a:sym typeface="Arimo"/>
              </a:rPr>
            </a:br>
            <a:endParaRPr sz="1200">
              <a:solidFill>
                <a:schemeClr val="dk1"/>
              </a:solidFill>
              <a:latin typeface="Arimo"/>
              <a:ea typeface="Arimo"/>
              <a:cs typeface="Arimo"/>
              <a:sym typeface="Arimo"/>
            </a:endParaRPr>
          </a:p>
          <a:p>
            <a:pPr marL="0" marR="0" lvl="0" indent="0" algn="l" rtl="0">
              <a:spcBef>
                <a:spcPts val="0"/>
              </a:spcBef>
              <a:spcAft>
                <a:spcPts val="0"/>
              </a:spcAft>
              <a:buNone/>
            </a:pPr>
            <a:r>
              <a:rPr lang="en-US" sz="1200">
                <a:solidFill>
                  <a:schemeClr val="dk1"/>
                </a:solidFill>
                <a:latin typeface="Arimo"/>
                <a:ea typeface="Arimo"/>
                <a:cs typeface="Arimo"/>
                <a:sym typeface="Arimo"/>
              </a:rPr>
              <a:t> </a:t>
            </a:r>
            <a:endParaRPr sz="1200">
              <a:solidFill>
                <a:schemeClr val="dk1"/>
              </a:solidFill>
              <a:latin typeface="Arimo"/>
              <a:ea typeface="Arimo"/>
              <a:cs typeface="Arimo"/>
              <a:sym typeface="Arimo"/>
            </a:endParaRPr>
          </a:p>
          <a:p>
            <a:pPr marL="0" marR="0" lvl="0" indent="0" algn="l" rtl="0">
              <a:spcBef>
                <a:spcPts val="0"/>
              </a:spcBef>
              <a:spcAft>
                <a:spcPts val="0"/>
              </a:spcAft>
              <a:buNone/>
            </a:pPr>
            <a:r>
              <a:rPr lang="en-US" sz="1200">
                <a:solidFill>
                  <a:schemeClr val="dk1"/>
                </a:solidFill>
                <a:latin typeface="Arimo"/>
                <a:ea typeface="Arimo"/>
                <a:cs typeface="Arimo"/>
                <a:sym typeface="Arimo"/>
              </a:rPr>
              <a:t> </a:t>
            </a:r>
            <a:endParaRPr sz="1200">
              <a:solidFill>
                <a:schemeClr val="dk1"/>
              </a:solidFill>
              <a:latin typeface="Arimo"/>
              <a:ea typeface="Arimo"/>
              <a:cs typeface="Arimo"/>
              <a:sym typeface="Arimo"/>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9" name="Google Shape;219;p6"/>
          <p:cNvPicPr preferRelativeResize="0"/>
          <p:nvPr/>
        </p:nvPicPr>
        <p:blipFill rotWithShape="1">
          <a:blip r:embed="rId3">
            <a:alphaModFix/>
          </a:blip>
          <a:srcRect/>
          <a:stretch/>
        </p:blipFill>
        <p:spPr>
          <a:xfrm>
            <a:off x="849630" y="917922"/>
            <a:ext cx="7559040" cy="5022155"/>
          </a:xfrm>
          <a:prstGeom prst="rect">
            <a:avLst/>
          </a:prstGeom>
          <a:noFill/>
          <a:ln>
            <a:noFill/>
          </a:ln>
        </p:spPr>
      </p:pic>
      <p:sp>
        <p:nvSpPr>
          <p:cNvPr id="220" name="Google Shape;220;p6"/>
          <p:cNvSpPr txBox="1"/>
          <p:nvPr/>
        </p:nvSpPr>
        <p:spPr>
          <a:xfrm>
            <a:off x="199390" y="50006"/>
            <a:ext cx="540378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EXPLORATION – To boldly go ...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7" descr="C:\Documents and Settings\Oz\My Documents\Mars\marsglobe3.jpg"/>
          <p:cNvPicPr preferRelativeResize="0"/>
          <p:nvPr/>
        </p:nvPicPr>
        <p:blipFill rotWithShape="1">
          <a:blip r:embed="rId3">
            <a:alphaModFix/>
          </a:blip>
          <a:srcRect/>
          <a:stretch/>
        </p:blipFill>
        <p:spPr>
          <a:xfrm>
            <a:off x="2176780" y="1193800"/>
            <a:ext cx="4790440" cy="4790440"/>
          </a:xfrm>
          <a:prstGeom prst="rect">
            <a:avLst/>
          </a:prstGeom>
          <a:noFill/>
          <a:ln>
            <a:noFill/>
          </a:ln>
        </p:spPr>
      </p:pic>
      <p:sp>
        <p:nvSpPr>
          <p:cNvPr id="227" name="Google Shape;227;p7"/>
          <p:cNvSpPr txBox="1">
            <a:spLocks noGrp="1"/>
          </p:cNvSpPr>
          <p:nvPr>
            <p:ph type="title"/>
          </p:nvPr>
        </p:nvSpPr>
        <p:spPr>
          <a:xfrm>
            <a:off x="2477911" y="0"/>
            <a:ext cx="418817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500"/>
              <a:buFont typeface="Arial"/>
              <a:buNone/>
            </a:pPr>
            <a:r>
              <a:rPr lang="en-US" sz="5500">
                <a:solidFill>
                  <a:schemeClr val="dk1"/>
                </a:solidFill>
              </a:rPr>
              <a:t>Why Mars?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8" descr="earth"/>
          <p:cNvPicPr preferRelativeResize="0"/>
          <p:nvPr/>
        </p:nvPicPr>
        <p:blipFill rotWithShape="1">
          <a:blip r:embed="rId3">
            <a:alphaModFix/>
          </a:blip>
          <a:srcRect/>
          <a:stretch/>
        </p:blipFill>
        <p:spPr>
          <a:xfrm>
            <a:off x="288175" y="782472"/>
            <a:ext cx="5354638" cy="5354637"/>
          </a:xfrm>
          <a:prstGeom prst="rect">
            <a:avLst/>
          </a:prstGeom>
          <a:noFill/>
          <a:ln>
            <a:noFill/>
          </a:ln>
        </p:spPr>
      </p:pic>
      <p:sp>
        <p:nvSpPr>
          <p:cNvPr id="234" name="Google Shape;234;p8"/>
          <p:cNvSpPr txBox="1">
            <a:spLocks noGrp="1"/>
          </p:cNvSpPr>
          <p:nvPr>
            <p:ph type="title"/>
          </p:nvPr>
        </p:nvSpPr>
        <p:spPr>
          <a:xfrm>
            <a:off x="685800" y="-9652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a:solidFill>
                  <a:schemeClr val="dk1"/>
                </a:solidFill>
              </a:rPr>
              <a:t>Mars Facts – Size</a:t>
            </a:r>
            <a:endParaRPr/>
          </a:p>
        </p:txBody>
      </p:sp>
      <p:sp>
        <p:nvSpPr>
          <p:cNvPr id="235" name="Google Shape;235;p8"/>
          <p:cNvSpPr/>
          <p:nvPr/>
        </p:nvSpPr>
        <p:spPr>
          <a:xfrm>
            <a:off x="5322137" y="4577566"/>
            <a:ext cx="388937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Mass:  1/10 Earth</a:t>
            </a:r>
            <a:endParaRPr/>
          </a:p>
          <a:p>
            <a:pPr marL="0" marR="0" lvl="0" indent="0" algn="ctr" rtl="0">
              <a:spcBef>
                <a:spcPts val="900"/>
              </a:spcBef>
              <a:spcAft>
                <a:spcPts val="0"/>
              </a:spcAft>
              <a:buNone/>
            </a:pPr>
            <a:r>
              <a:rPr lang="en-US" sz="1800">
                <a:solidFill>
                  <a:schemeClr val="lt1"/>
                </a:solidFill>
                <a:latin typeface="Calibri"/>
                <a:ea typeface="Calibri"/>
                <a:cs typeface="Calibri"/>
                <a:sym typeface="Calibri"/>
              </a:rPr>
              <a:t>Surface gravity: 1/3 Earth</a:t>
            </a:r>
            <a:endParaRPr/>
          </a:p>
        </p:txBody>
      </p:sp>
      <p:pic>
        <p:nvPicPr>
          <p:cNvPr id="236" name="Google Shape;236;p8" descr="C:\Documents and Settings\megagne\My Documents\My Pictures\Phoenix\Mars.jpg"/>
          <p:cNvPicPr preferRelativeResize="0"/>
          <p:nvPr/>
        </p:nvPicPr>
        <p:blipFill rotWithShape="1">
          <a:blip r:embed="rId4">
            <a:alphaModFix/>
          </a:blip>
          <a:srcRect l="6302" t="6302" r="8980" b="8980"/>
          <a:stretch/>
        </p:blipFill>
        <p:spPr>
          <a:xfrm>
            <a:off x="5441800" y="782475"/>
            <a:ext cx="3348200" cy="3348200"/>
          </a:xfrm>
          <a:prstGeom prst="rect">
            <a:avLst/>
          </a:prstGeom>
          <a:noFill/>
          <a:ln>
            <a:noFill/>
          </a:ln>
        </p:spPr>
      </p:pic>
      <p:cxnSp>
        <p:nvCxnSpPr>
          <p:cNvPr id="237" name="Google Shape;237;p8"/>
          <p:cNvCxnSpPr/>
          <p:nvPr/>
        </p:nvCxnSpPr>
        <p:spPr>
          <a:xfrm>
            <a:off x="5684750" y="2695100"/>
            <a:ext cx="3075368" cy="0"/>
          </a:xfrm>
          <a:prstGeom prst="straightConnector1">
            <a:avLst/>
          </a:prstGeom>
          <a:noFill/>
          <a:ln w="19050" cap="flat" cmpd="sng">
            <a:solidFill>
              <a:schemeClr val="lt1"/>
            </a:solidFill>
            <a:prstDash val="solid"/>
            <a:round/>
            <a:headEnd type="stealth" w="med" len="med"/>
            <a:tailEnd type="stealth" w="med" len="med"/>
          </a:ln>
        </p:spPr>
      </p:cxnSp>
      <p:cxnSp>
        <p:nvCxnSpPr>
          <p:cNvPr id="238" name="Google Shape;238;p8"/>
          <p:cNvCxnSpPr/>
          <p:nvPr/>
        </p:nvCxnSpPr>
        <p:spPr>
          <a:xfrm>
            <a:off x="608850" y="3420886"/>
            <a:ext cx="4713287" cy="0"/>
          </a:xfrm>
          <a:prstGeom prst="straightConnector1">
            <a:avLst/>
          </a:prstGeom>
          <a:noFill/>
          <a:ln w="19050" cap="flat" cmpd="sng">
            <a:solidFill>
              <a:schemeClr val="lt1"/>
            </a:solidFill>
            <a:prstDash val="solid"/>
            <a:round/>
            <a:headEnd type="stealth" w="med" len="med"/>
            <a:tailEnd type="stealth" w="med" len="med"/>
          </a:ln>
        </p:spPr>
      </p:cxnSp>
      <p:sp>
        <p:nvSpPr>
          <p:cNvPr id="239" name="Google Shape;239;p8"/>
          <p:cNvSpPr txBox="1"/>
          <p:nvPr/>
        </p:nvSpPr>
        <p:spPr>
          <a:xfrm>
            <a:off x="7074709" y="1925002"/>
            <a:ext cx="628190"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lt1"/>
                </a:solidFill>
                <a:latin typeface="Times New Roman"/>
                <a:ea typeface="Times New Roman"/>
                <a:cs typeface="Times New Roman"/>
                <a:sym typeface="Times New Roman"/>
              </a:rPr>
              <a:t>d</a:t>
            </a:r>
            <a:endParaRPr/>
          </a:p>
        </p:txBody>
      </p:sp>
      <p:sp>
        <p:nvSpPr>
          <p:cNvPr id="240" name="Google Shape;240;p8"/>
          <p:cNvSpPr txBox="1"/>
          <p:nvPr/>
        </p:nvSpPr>
        <p:spPr>
          <a:xfrm>
            <a:off x="2666251" y="2719211"/>
            <a:ext cx="1003300"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lt1"/>
                </a:solidFill>
                <a:latin typeface="Times New Roman"/>
                <a:ea typeface="Times New Roman"/>
                <a:cs typeface="Times New Roman"/>
                <a:sym typeface="Times New Roman"/>
              </a:rPr>
              <a:t>2d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312420" y="234951"/>
            <a:ext cx="840105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000"/>
              <a:buFont typeface="Arial"/>
              <a:buNone/>
            </a:pPr>
            <a:r>
              <a:rPr lang="en-US" sz="4000">
                <a:solidFill>
                  <a:schemeClr val="dk1"/>
                </a:solidFill>
              </a:rPr>
              <a:t>Mars Facts – Length of day/year</a:t>
            </a:r>
            <a:endParaRPr/>
          </a:p>
        </p:txBody>
      </p:sp>
      <p:sp>
        <p:nvSpPr>
          <p:cNvPr id="247" name="Google Shape;247;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687600" lvl="0" indent="-554250" algn="l" rtl="0">
              <a:spcBef>
                <a:spcPts val="0"/>
              </a:spcBef>
              <a:spcAft>
                <a:spcPts val="0"/>
              </a:spcAft>
              <a:buClr>
                <a:srgbClr val="807F83"/>
              </a:buClr>
              <a:buSzPts val="2100"/>
              <a:buNone/>
            </a:pPr>
            <a:endParaRPr/>
          </a:p>
          <a:p>
            <a:pPr marL="687600" lvl="0" indent="-554250" algn="l" rtl="0">
              <a:spcBef>
                <a:spcPts val="2400"/>
              </a:spcBef>
              <a:spcAft>
                <a:spcPts val="0"/>
              </a:spcAft>
              <a:buClr>
                <a:srgbClr val="807F83"/>
              </a:buClr>
              <a:buSzPts val="2100"/>
              <a:buNone/>
            </a:pPr>
            <a:endParaRPr/>
          </a:p>
        </p:txBody>
      </p:sp>
      <p:pic>
        <p:nvPicPr>
          <p:cNvPr id="248" name="Google Shape;248;p9" descr="W:\Education\2006\Educator's Conference\Day 1\Mars Exploration (Phoenix)\Mars analogue sites images\Mars-Earth Orbits.gif"/>
          <p:cNvPicPr preferRelativeResize="0"/>
          <p:nvPr/>
        </p:nvPicPr>
        <p:blipFill rotWithShape="1">
          <a:blip r:embed="rId3">
            <a:alphaModFix/>
          </a:blip>
          <a:srcRect l="3691" t="1488" r="9593" b="2781"/>
          <a:stretch/>
        </p:blipFill>
        <p:spPr>
          <a:xfrm>
            <a:off x="2393315" y="1463675"/>
            <a:ext cx="4239260" cy="4041775"/>
          </a:xfrm>
          <a:prstGeom prst="rect">
            <a:avLst/>
          </a:prstGeom>
          <a:noFill/>
          <a:ln>
            <a:noFill/>
          </a:ln>
        </p:spPr>
      </p:pic>
      <p:sp>
        <p:nvSpPr>
          <p:cNvPr id="249" name="Google Shape;249;p9"/>
          <p:cNvSpPr txBox="1"/>
          <p:nvPr/>
        </p:nvSpPr>
        <p:spPr>
          <a:xfrm>
            <a:off x="152718" y="1581150"/>
            <a:ext cx="2743200" cy="7016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Martian Day: 24 hr 37 min 22.65 s</a:t>
            </a:r>
            <a:endParaRPr/>
          </a:p>
        </p:txBody>
      </p:sp>
      <p:sp>
        <p:nvSpPr>
          <p:cNvPr id="250" name="Google Shape;250;p9"/>
          <p:cNvSpPr txBox="1"/>
          <p:nvPr/>
        </p:nvSpPr>
        <p:spPr>
          <a:xfrm>
            <a:off x="-18591" y="5017558"/>
            <a:ext cx="242079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Martian Year: 668 sol = 689 days</a:t>
            </a:r>
            <a:endParaRPr/>
          </a:p>
        </p:txBody>
      </p:sp>
      <p:sp>
        <p:nvSpPr>
          <p:cNvPr id="251" name="Google Shape;251;p9"/>
          <p:cNvSpPr txBox="1"/>
          <p:nvPr/>
        </p:nvSpPr>
        <p:spPr>
          <a:xfrm>
            <a:off x="6434772" y="1581150"/>
            <a:ext cx="2438400"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Earth Day: 24 hour</a:t>
            </a:r>
            <a:endParaRPr/>
          </a:p>
        </p:txBody>
      </p:sp>
      <p:sp>
        <p:nvSpPr>
          <p:cNvPr id="252" name="Google Shape;252;p9"/>
          <p:cNvSpPr txBox="1"/>
          <p:nvPr/>
        </p:nvSpPr>
        <p:spPr>
          <a:xfrm>
            <a:off x="6741795" y="4921250"/>
            <a:ext cx="1905000" cy="7016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Calibri"/>
                <a:ea typeface="Calibri"/>
                <a:cs typeface="Calibri"/>
                <a:sym typeface="Calibri"/>
              </a:rPr>
              <a:t>Earth Year: 365 days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p:tgtEl>
                                          <p:spTgt spid="24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0"/>
                                        </p:tgtEl>
                                        <p:attrNameLst>
                                          <p:attrName>style.visibility</p:attrName>
                                        </p:attrNameLst>
                                      </p:cBhvr>
                                      <p:to>
                                        <p:strVal val="visible"/>
                                      </p:to>
                                    </p:set>
                                    <p:anim calcmode="lin" valueType="num">
                                      <p:cBhvr additive="base">
                                        <p:cTn id="12" dur="500"/>
                                        <p:tgtEl>
                                          <p:spTgt spid="2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5297</Words>
  <Application>Microsoft Office PowerPoint</Application>
  <PresentationFormat>On-screen Show (4:3)</PresentationFormat>
  <Paragraphs>467</Paragraphs>
  <Slides>58</Slides>
  <Notes>58</Notes>
  <HiddenSlides>11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58</vt:i4>
      </vt:variant>
    </vt:vector>
  </HeadingPairs>
  <TitlesOfParts>
    <vt:vector size="67" baseType="lpstr">
      <vt:lpstr>Times New Roman</vt:lpstr>
      <vt:lpstr>Arimo</vt:lpstr>
      <vt:lpstr>Calibri</vt:lpstr>
      <vt:lpstr>Tahoma</vt:lpstr>
      <vt:lpstr>Noto Sans Symbols</vt:lpstr>
      <vt:lpstr>Arial</vt:lpstr>
      <vt:lpstr>Georgia</vt:lpstr>
      <vt:lpstr>Office Theme</vt:lpstr>
      <vt:lpstr>Office Theme</vt:lpstr>
      <vt:lpstr>PowerPoint Presentation</vt:lpstr>
      <vt:lpstr>PowerPoint Presentation</vt:lpstr>
      <vt:lpstr>The Solar System</vt:lpstr>
      <vt:lpstr>HISTORY</vt:lpstr>
      <vt:lpstr>HISTORY</vt:lpstr>
      <vt:lpstr>PowerPoint Presentation</vt:lpstr>
      <vt:lpstr>Why Mars?</vt:lpstr>
      <vt:lpstr>Mars Facts – Size</vt:lpstr>
      <vt:lpstr>Mars Facts – Length of day/year</vt:lpstr>
      <vt:lpstr>Mars Facts – Distance</vt:lpstr>
      <vt:lpstr>Mars Facts – Atmosphere</vt:lpstr>
      <vt:lpstr>Mars Weather – Dust storms</vt:lpstr>
      <vt:lpstr>Dust Storms</vt:lpstr>
      <vt:lpstr>Mars Weather – Temperature</vt:lpstr>
      <vt:lpstr>Why do we have seasons?</vt:lpstr>
      <vt:lpstr>Mars has "special" seasons!</vt:lpstr>
      <vt:lpstr>Mars climate change?</vt:lpstr>
      <vt:lpstr>MAP OF MARS</vt:lpstr>
      <vt:lpstr>OLYMPUS MONS</vt:lpstr>
      <vt:lpstr>VALLES MARINERIS</vt:lpstr>
      <vt:lpstr>POLAR ICE CAPS</vt:lpstr>
      <vt:lpstr>WATER</vt:lpstr>
      <vt:lpstr>PowerPoint Presentation</vt:lpstr>
      <vt:lpstr>PowerPoint Presentation</vt:lpstr>
      <vt:lpstr>PowerPoint Presentation</vt:lpstr>
      <vt:lpstr>PowerPoint Presentation</vt:lpstr>
      <vt:lpstr>PowerPoint Presentation</vt:lpstr>
      <vt:lpstr>HISTORY</vt:lpstr>
      <vt:lpstr>HISTORY</vt:lpstr>
      <vt:lpstr>FUTURE MISSIONS</vt:lpstr>
      <vt:lpstr>Studying &amp; Exploring Mars</vt:lpstr>
      <vt:lpstr>PowerPoint Presentation</vt:lpstr>
      <vt:lpstr>Studying &amp; Exploring Mars</vt:lpstr>
      <vt:lpstr>Curiosity</vt:lpstr>
      <vt:lpstr>Curiosity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ON MARS?</vt:lpstr>
      <vt:lpstr>PowerPoint Presentation</vt:lpstr>
      <vt:lpstr>PowerPoint Presentation</vt:lpstr>
      <vt:lpstr>PowerPoint Presentation</vt:lpstr>
      <vt:lpstr>PowerPoint Presentation</vt:lpstr>
      <vt:lpstr>Studying &amp; Exploring Mars</vt:lpstr>
      <vt:lpstr>Phoenix Mars Lander</vt:lpstr>
      <vt:lpstr>PowerPoint Presentation</vt:lpstr>
      <vt:lpstr>PowerPoint Presentation</vt:lpstr>
      <vt:lpstr>How can we study climate change on Mars?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Wilson</dc:creator>
  <cp:lastModifiedBy>CPSX-Admin</cp:lastModifiedBy>
  <cp:revision>1</cp:revision>
  <dcterms:created xsi:type="dcterms:W3CDTF">2011-12-23T15:22:14Z</dcterms:created>
  <dcterms:modified xsi:type="dcterms:W3CDTF">2019-08-30T17:50:43Z</dcterms:modified>
</cp:coreProperties>
</file>